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sldIdLst>
    <p:sldId id="256" r:id="rId4"/>
    <p:sldId id="259" r:id="rId5"/>
    <p:sldId id="264" r:id="rId6"/>
    <p:sldId id="263" r:id="rId7"/>
    <p:sldId id="302" r:id="rId8"/>
    <p:sldId id="303" r:id="rId9"/>
    <p:sldId id="304" r:id="rId10"/>
    <p:sldId id="271" r:id="rId11"/>
    <p:sldId id="305" r:id="rId12"/>
    <p:sldId id="265" r:id="rId13"/>
    <p:sldId id="307" r:id="rId14"/>
    <p:sldId id="260" r:id="rId15"/>
    <p:sldId id="261" r:id="rId16"/>
    <p:sldId id="308" r:id="rId17"/>
    <p:sldId id="306" r:id="rId18"/>
    <p:sldId id="267" r:id="rId19"/>
    <p:sldId id="287" r:id="rId20"/>
    <p:sldId id="296" r:id="rId21"/>
    <p:sldId id="309" r:id="rId22"/>
    <p:sldId id="310" r:id="rId23"/>
    <p:sldId id="311" r:id="rId24"/>
    <p:sldId id="300" r:id="rId25"/>
    <p:sldId id="3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458"/>
    <a:srgbClr val="00728C"/>
    <a:srgbClr val="26B2A8"/>
    <a:srgbClr val="36407B"/>
    <a:srgbClr val="EDA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p:restoredTop sz="96405"/>
  </p:normalViewPr>
  <p:slideViewPr>
    <p:cSldViewPr snapToGrid="0">
      <p:cViewPr>
        <p:scale>
          <a:sx n="109" d="100"/>
          <a:sy n="109" d="100"/>
        </p:scale>
        <p:origin x="1160"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7CF7-AC98-5D8E-016B-900AADB27E4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3CC50D3-62BB-EFD5-B758-425B8463F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EF449F6-6FA2-566E-79D7-F02F739CD7BD}"/>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5" name="Footer Placeholder 4">
            <a:extLst>
              <a:ext uri="{FF2B5EF4-FFF2-40B4-BE49-F238E27FC236}">
                <a16:creationId xmlns:a16="http://schemas.microsoft.com/office/drawing/2014/main" id="{E5DF196F-87DF-1690-993A-46CC88302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550D1-8070-4B00-D5BD-08EAF8378394}"/>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368827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529EF-71B6-4482-FBB9-A803F7FD516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BB2E883-CFCB-3BB4-8EB7-35E4481599E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CE1D3D-092C-FAF0-D632-FDD6843F1593}"/>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5" name="Footer Placeholder 4">
            <a:extLst>
              <a:ext uri="{FF2B5EF4-FFF2-40B4-BE49-F238E27FC236}">
                <a16:creationId xmlns:a16="http://schemas.microsoft.com/office/drawing/2014/main" id="{B6009C72-C6AB-9C35-37E8-4E90270B5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E1DE8-8D3E-ED96-528E-89700AA73357}"/>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22089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C7875C-42C9-BB54-7D15-6A4287EFCE3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84AC53-1FF1-5241-2C46-5B01825F01C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64C6B4-4E1A-DB23-9008-7D426F1743BD}"/>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5" name="Footer Placeholder 4">
            <a:extLst>
              <a:ext uri="{FF2B5EF4-FFF2-40B4-BE49-F238E27FC236}">
                <a16:creationId xmlns:a16="http://schemas.microsoft.com/office/drawing/2014/main" id="{196588F9-B492-D826-F004-39B909C32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6C28F-B2CA-FD37-9CA4-5257AFA34753}"/>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32846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335C-97CE-498A-BFDC-C10CC2EA09F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A417AF-D989-AD81-03D3-5617F40EF1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D67405-A5B5-52B9-5614-5B85A6FD4E4C}"/>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5" name="Footer Placeholder 4">
            <a:extLst>
              <a:ext uri="{FF2B5EF4-FFF2-40B4-BE49-F238E27FC236}">
                <a16:creationId xmlns:a16="http://schemas.microsoft.com/office/drawing/2014/main" id="{4C503B43-487C-28AB-C9AF-EA4F77D5E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69B6D-6CD7-2A4A-8EDB-D17C4FBD0DBB}"/>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414449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3B37-CD6B-3C69-2D4E-ECEACDB09FD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2AE635-C377-D9AB-4613-4AD98F563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B8A59D-F8B1-8D01-D997-A3E835FB801B}"/>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5" name="Footer Placeholder 4">
            <a:extLst>
              <a:ext uri="{FF2B5EF4-FFF2-40B4-BE49-F238E27FC236}">
                <a16:creationId xmlns:a16="http://schemas.microsoft.com/office/drawing/2014/main" id="{265C995C-6D73-A8A3-AEC6-97DA1ED36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5B26C-489D-2107-E5D9-AB5CA702654C}"/>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303036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CC5F-FB00-E520-24E2-F4CFD4905B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1A1CF4-D890-3484-13F1-BC27F25E37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BBFAC67-3E49-D989-9129-078A3B4150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41657B4-4FF3-C412-D9F2-C3542FA6124E}"/>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6" name="Footer Placeholder 5">
            <a:extLst>
              <a:ext uri="{FF2B5EF4-FFF2-40B4-BE49-F238E27FC236}">
                <a16:creationId xmlns:a16="http://schemas.microsoft.com/office/drawing/2014/main" id="{9B376B22-D76D-A0D4-D03B-E95D26FF4F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9FEC8-E64C-58B4-0F68-19F0FC4549C0}"/>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405764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60299-D617-6A2B-2D8B-0B5F45DF1EC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7567C6D-4147-2936-3E2C-E16415536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C35561B-96F0-9132-A663-621277F0EB7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25E2BD-3E3C-F278-1C26-8B4B710E5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E4539A-5E6A-18C8-BF72-B54EAF4B80C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8BD8AAA-D20D-BC81-E616-0E79A0D1E057}"/>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8" name="Footer Placeholder 7">
            <a:extLst>
              <a:ext uri="{FF2B5EF4-FFF2-40B4-BE49-F238E27FC236}">
                <a16:creationId xmlns:a16="http://schemas.microsoft.com/office/drawing/2014/main" id="{C18E3B29-EDAB-911D-113A-881C74D9D3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915CDD-8CBB-ED19-143F-C662857E3921}"/>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410832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E6E0A-16A6-048E-9487-673FFC9A319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633D7C8-0288-340F-5FB7-05966AB81D9C}"/>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4" name="Footer Placeholder 3">
            <a:extLst>
              <a:ext uri="{FF2B5EF4-FFF2-40B4-BE49-F238E27FC236}">
                <a16:creationId xmlns:a16="http://schemas.microsoft.com/office/drawing/2014/main" id="{60977BCB-341A-63F2-4C9A-F405C5A9C8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28E79-23A9-5B9E-E2DF-F5170726C209}"/>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41907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A9586-1C44-29B0-1B25-38EADC8BB56D}"/>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3" name="Footer Placeholder 2">
            <a:extLst>
              <a:ext uri="{FF2B5EF4-FFF2-40B4-BE49-F238E27FC236}">
                <a16:creationId xmlns:a16="http://schemas.microsoft.com/office/drawing/2014/main" id="{65600434-C1B1-3B6D-0AA9-A0B13C5CEB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4F5EB-DF3F-41D9-7793-12D1BEC0B602}"/>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170465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13B0-AC17-5FFA-7C35-B70FE8EAA1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7039836-0B1E-DF14-1F01-723A783FB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DC1339E-BC7D-6982-1D46-EE895A406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20E805-36F8-1346-A8D7-8C3606D7215D}"/>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6" name="Footer Placeholder 5">
            <a:extLst>
              <a:ext uri="{FF2B5EF4-FFF2-40B4-BE49-F238E27FC236}">
                <a16:creationId xmlns:a16="http://schemas.microsoft.com/office/drawing/2014/main" id="{C9BFDA51-C2B0-F8B5-7B93-FAF23DD92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91B15-3E86-061F-D86D-2E46A1FB8A85}"/>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68780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1560-198B-45D8-FE7B-A9BFC62F80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236D567-078D-BA8D-81E9-7C9C4282E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B1028C-6FAB-E8EE-518E-75FD0DDC9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51A7D6-A87B-C0E3-8FC1-FAB7EEE88633}"/>
              </a:ext>
            </a:extLst>
          </p:cNvPr>
          <p:cNvSpPr>
            <a:spLocks noGrp="1"/>
          </p:cNvSpPr>
          <p:nvPr>
            <p:ph type="dt" sz="half" idx="10"/>
          </p:nvPr>
        </p:nvSpPr>
        <p:spPr/>
        <p:txBody>
          <a:bodyPr/>
          <a:lstStyle/>
          <a:p>
            <a:fld id="{0794249D-0C81-FB4E-96F5-BBCBE7DB931B}" type="datetimeFigureOut">
              <a:rPr lang="en-US" smtClean="0"/>
              <a:t>10/7/24</a:t>
            </a:fld>
            <a:endParaRPr lang="en-US"/>
          </a:p>
        </p:txBody>
      </p:sp>
      <p:sp>
        <p:nvSpPr>
          <p:cNvPr id="6" name="Footer Placeholder 5">
            <a:extLst>
              <a:ext uri="{FF2B5EF4-FFF2-40B4-BE49-F238E27FC236}">
                <a16:creationId xmlns:a16="http://schemas.microsoft.com/office/drawing/2014/main" id="{C6AB9567-4966-F097-BAFE-D2877B7BB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F8C74-2B09-55BD-C841-B4D9723F2E9E}"/>
              </a:ext>
            </a:extLst>
          </p:cNvPr>
          <p:cNvSpPr>
            <a:spLocks noGrp="1"/>
          </p:cNvSpPr>
          <p:nvPr>
            <p:ph type="sldNum" sz="quarter" idx="12"/>
          </p:nvPr>
        </p:nvSpPr>
        <p:spPr/>
        <p:txBody>
          <a:bodyPr/>
          <a:lstStyle/>
          <a:p>
            <a:fld id="{04434128-85F7-8D45-9965-00B014400B88}" type="slidenum">
              <a:rPr lang="en-US" smtClean="0"/>
              <a:t>‹#›</a:t>
            </a:fld>
            <a:endParaRPr lang="en-US"/>
          </a:p>
        </p:txBody>
      </p:sp>
    </p:spTree>
    <p:extLst>
      <p:ext uri="{BB962C8B-B14F-4D97-AF65-F5344CB8AC3E}">
        <p14:creationId xmlns:p14="http://schemas.microsoft.com/office/powerpoint/2010/main" val="358434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4BE9B-1E88-7D3F-5736-BA0EBABCE0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6559E8-6EBA-4676-80DC-12146C59E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B20A2E-AD3D-D1BE-EBE6-C049E78392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4249D-0C81-FB4E-96F5-BBCBE7DB931B}" type="datetimeFigureOut">
              <a:rPr lang="en-US" smtClean="0"/>
              <a:t>10/7/24</a:t>
            </a:fld>
            <a:endParaRPr lang="en-US"/>
          </a:p>
        </p:txBody>
      </p:sp>
      <p:sp>
        <p:nvSpPr>
          <p:cNvPr id="5" name="Footer Placeholder 4">
            <a:extLst>
              <a:ext uri="{FF2B5EF4-FFF2-40B4-BE49-F238E27FC236}">
                <a16:creationId xmlns:a16="http://schemas.microsoft.com/office/drawing/2014/main" id="{64532B3E-D5FD-B3BF-299C-CFDB0AAC3E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FB7B77-172B-2902-619E-C8E9A0C8F8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34128-85F7-8D45-9965-00B014400B88}" type="slidenum">
              <a:rPr lang="en-US" smtClean="0"/>
              <a:t>‹#›</a:t>
            </a:fld>
            <a:endParaRPr lang="en-US"/>
          </a:p>
        </p:txBody>
      </p:sp>
    </p:spTree>
    <p:extLst>
      <p:ext uri="{BB962C8B-B14F-4D97-AF65-F5344CB8AC3E}">
        <p14:creationId xmlns:p14="http://schemas.microsoft.com/office/powerpoint/2010/main" val="834283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3458">
            <a:alpha val="2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134C65-147A-5E22-3D18-69880812F6A9}"/>
              </a:ext>
            </a:extLst>
          </p:cNvPr>
          <p:cNvSpPr/>
          <p:nvPr/>
        </p:nvSpPr>
        <p:spPr>
          <a:xfrm>
            <a:off x="0" y="5927834"/>
            <a:ext cx="12192000" cy="930166"/>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1CB23A3-2713-61B0-D861-8E8CAFAB2A2B}"/>
              </a:ext>
            </a:extLst>
          </p:cNvPr>
          <p:cNvSpPr txBox="1"/>
          <p:nvPr/>
        </p:nvSpPr>
        <p:spPr>
          <a:xfrm>
            <a:off x="700781" y="4980869"/>
            <a:ext cx="7693572" cy="584775"/>
          </a:xfrm>
          <a:prstGeom prst="rect">
            <a:avLst/>
          </a:prstGeom>
          <a:noFill/>
        </p:spPr>
        <p:txBody>
          <a:bodyPr wrap="square" rtlCol="0">
            <a:spAutoFit/>
          </a:bodyPr>
          <a:lstStyle/>
          <a:p>
            <a:r>
              <a:rPr lang="en-US" sz="3200" b="1" dirty="0">
                <a:solidFill>
                  <a:srgbClr val="E73458"/>
                </a:solidFill>
                <a:latin typeface="MrEavesXLSanOT" panose="020B0603060502020204" pitchFamily="34" charset="77"/>
              </a:rPr>
              <a:t>Media Briefing</a:t>
            </a:r>
          </a:p>
        </p:txBody>
      </p:sp>
      <p:pic>
        <p:nvPicPr>
          <p:cNvPr id="3" name="Picture 2">
            <a:extLst>
              <a:ext uri="{FF2B5EF4-FFF2-40B4-BE49-F238E27FC236}">
                <a16:creationId xmlns:a16="http://schemas.microsoft.com/office/drawing/2014/main" id="{E3C2C4FE-597E-0ABD-CBDC-FC3CD069FE02}"/>
              </a:ext>
            </a:extLst>
          </p:cNvPr>
          <p:cNvPicPr>
            <a:picLocks noChangeAspect="1"/>
          </p:cNvPicPr>
          <p:nvPr/>
        </p:nvPicPr>
        <p:blipFill>
          <a:blip r:embed="rId2"/>
          <a:stretch>
            <a:fillRect/>
          </a:stretch>
        </p:blipFill>
        <p:spPr>
          <a:xfrm>
            <a:off x="10225067" y="6257365"/>
            <a:ext cx="1556301" cy="346047"/>
          </a:xfrm>
          <a:prstGeom prst="rect">
            <a:avLst/>
          </a:prstGeom>
        </p:spPr>
      </p:pic>
      <p:sp>
        <p:nvSpPr>
          <p:cNvPr id="5" name="TextBox 4">
            <a:extLst>
              <a:ext uri="{FF2B5EF4-FFF2-40B4-BE49-F238E27FC236}">
                <a16:creationId xmlns:a16="http://schemas.microsoft.com/office/drawing/2014/main" id="{A7C8D4E8-06EE-169E-11A4-A1AE4485CDD7}"/>
              </a:ext>
            </a:extLst>
          </p:cNvPr>
          <p:cNvSpPr txBox="1"/>
          <p:nvPr/>
        </p:nvSpPr>
        <p:spPr>
          <a:xfrm>
            <a:off x="700781" y="840300"/>
            <a:ext cx="7693572" cy="3994555"/>
          </a:xfrm>
          <a:prstGeom prst="rect">
            <a:avLst/>
          </a:prstGeom>
          <a:noFill/>
        </p:spPr>
        <p:txBody>
          <a:bodyPr wrap="square" rtlCol="0">
            <a:spAutoFit/>
          </a:bodyPr>
          <a:lstStyle/>
          <a:p>
            <a:pPr>
              <a:lnSpc>
                <a:spcPts val="7300"/>
              </a:lnSpc>
            </a:pPr>
            <a:r>
              <a:rPr lang="en-US" sz="9600" b="1" dirty="0">
                <a:solidFill>
                  <a:srgbClr val="E73458"/>
                </a:solidFill>
                <a:latin typeface="MrEavesXLSanOTHeavy" panose="020B0603060502020204" pitchFamily="34" charset="77"/>
              </a:rPr>
              <a:t>The</a:t>
            </a:r>
          </a:p>
          <a:p>
            <a:pPr>
              <a:lnSpc>
                <a:spcPts val="7300"/>
              </a:lnSpc>
            </a:pPr>
            <a:r>
              <a:rPr lang="en-US" sz="9600" b="1" dirty="0">
                <a:solidFill>
                  <a:srgbClr val="E73458"/>
                </a:solidFill>
                <a:latin typeface="MrEavesXLSanOTHeavy" panose="020B0603060502020204" pitchFamily="34" charset="77"/>
              </a:rPr>
              <a:t>National Parent</a:t>
            </a:r>
          </a:p>
          <a:p>
            <a:pPr>
              <a:lnSpc>
                <a:spcPts val="7300"/>
              </a:lnSpc>
            </a:pPr>
            <a:r>
              <a:rPr lang="en-US" sz="9600" b="1" dirty="0">
                <a:solidFill>
                  <a:srgbClr val="E73458"/>
                </a:solidFill>
                <a:latin typeface="MrEavesXLSanOTHeavy" panose="020B0603060502020204" pitchFamily="34" charset="77"/>
              </a:rPr>
              <a:t>Survey</a:t>
            </a:r>
          </a:p>
        </p:txBody>
      </p:sp>
      <p:pic>
        <p:nvPicPr>
          <p:cNvPr id="15" name="Picture 14">
            <a:extLst>
              <a:ext uri="{FF2B5EF4-FFF2-40B4-BE49-F238E27FC236}">
                <a16:creationId xmlns:a16="http://schemas.microsoft.com/office/drawing/2014/main" id="{F91E8956-C936-770C-3603-4A716C46AB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73214" y="361050"/>
            <a:ext cx="3247956" cy="5197266"/>
          </a:xfrm>
          <a:prstGeom prst="rect">
            <a:avLst/>
          </a:prstGeom>
        </p:spPr>
      </p:pic>
      <p:pic>
        <p:nvPicPr>
          <p:cNvPr id="17" name="Picture 16">
            <a:extLst>
              <a:ext uri="{FF2B5EF4-FFF2-40B4-BE49-F238E27FC236}">
                <a16:creationId xmlns:a16="http://schemas.microsoft.com/office/drawing/2014/main" id="{16CB959F-86CC-FC85-7FC0-163DEA6817E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64089" y="840300"/>
            <a:ext cx="715223" cy="700392"/>
          </a:xfrm>
          <a:prstGeom prst="rect">
            <a:avLst/>
          </a:prstGeom>
        </p:spPr>
      </p:pic>
      <p:sp>
        <p:nvSpPr>
          <p:cNvPr id="18" name="TextBox 17">
            <a:extLst>
              <a:ext uri="{FF2B5EF4-FFF2-40B4-BE49-F238E27FC236}">
                <a16:creationId xmlns:a16="http://schemas.microsoft.com/office/drawing/2014/main" id="{C2CF4A69-B59C-3B6B-084F-CF02C9B73073}"/>
              </a:ext>
            </a:extLst>
          </p:cNvPr>
          <p:cNvSpPr txBox="1"/>
          <p:nvPr/>
        </p:nvSpPr>
        <p:spPr>
          <a:xfrm rot="16200000">
            <a:off x="10002811" y="2294643"/>
            <a:ext cx="2794004" cy="1071447"/>
          </a:xfrm>
          <a:prstGeom prst="rect">
            <a:avLst/>
          </a:prstGeom>
          <a:noFill/>
        </p:spPr>
        <p:txBody>
          <a:bodyPr wrap="square" rtlCol="0">
            <a:spAutoFit/>
          </a:bodyPr>
          <a:lstStyle/>
          <a:p>
            <a:pPr>
              <a:lnSpc>
                <a:spcPts val="7300"/>
              </a:lnSpc>
            </a:pPr>
            <a:r>
              <a:rPr lang="en-US" sz="9000" b="1" dirty="0">
                <a:solidFill>
                  <a:srgbClr val="E73458"/>
                </a:solidFill>
                <a:latin typeface="MrEavesXLSanOTHeavy" panose="020B0603060502020204" pitchFamily="34" charset="77"/>
              </a:rPr>
              <a:t>2024</a:t>
            </a:r>
          </a:p>
        </p:txBody>
      </p:sp>
      <p:pic>
        <p:nvPicPr>
          <p:cNvPr id="24" name="Picture 23">
            <a:extLst>
              <a:ext uri="{FF2B5EF4-FFF2-40B4-BE49-F238E27FC236}">
                <a16:creationId xmlns:a16="http://schemas.microsoft.com/office/drawing/2014/main" id="{D61540D7-A997-4A43-6159-F7DA67480BE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3478" y="4543660"/>
            <a:ext cx="2828385" cy="114445"/>
          </a:xfrm>
          <a:prstGeom prst="rect">
            <a:avLst/>
          </a:prstGeom>
        </p:spPr>
      </p:pic>
      <p:sp>
        <p:nvSpPr>
          <p:cNvPr id="2" name="TextBox 1">
            <a:extLst>
              <a:ext uri="{FF2B5EF4-FFF2-40B4-BE49-F238E27FC236}">
                <a16:creationId xmlns:a16="http://schemas.microsoft.com/office/drawing/2014/main" id="{72C4B469-7269-03DD-9FC1-383B55B51D19}"/>
              </a:ext>
            </a:extLst>
          </p:cNvPr>
          <p:cNvSpPr txBox="1"/>
          <p:nvPr/>
        </p:nvSpPr>
        <p:spPr>
          <a:xfrm>
            <a:off x="700781" y="6143126"/>
            <a:ext cx="7693572" cy="430887"/>
          </a:xfrm>
          <a:prstGeom prst="rect">
            <a:avLst/>
          </a:prstGeom>
          <a:noFill/>
        </p:spPr>
        <p:txBody>
          <a:bodyPr wrap="square" rtlCol="0">
            <a:spAutoFit/>
          </a:bodyPr>
          <a:lstStyle/>
          <a:p>
            <a:r>
              <a:rPr lang="en-GB" sz="1050" b="0" i="0" u="none" strike="noStrike" dirty="0">
                <a:solidFill>
                  <a:schemeClr val="bg1"/>
                </a:solidFill>
                <a:effectLst/>
              </a:rPr>
              <a:t>This presentation is the property of </a:t>
            </a:r>
            <a:r>
              <a:rPr lang="en-GB" sz="1050" i="0" u="none" strike="noStrike" dirty="0" err="1">
                <a:solidFill>
                  <a:schemeClr val="bg1"/>
                </a:solidFill>
                <a:effectLst/>
              </a:rPr>
              <a:t>Parentkind</a:t>
            </a:r>
            <a:r>
              <a:rPr lang="en-GB" sz="1050" b="0" i="0" u="none" strike="noStrike" dirty="0">
                <a:solidFill>
                  <a:schemeClr val="bg1"/>
                </a:solidFill>
                <a:effectLst/>
              </a:rPr>
              <a:t>. It contains confidential information intended solely for the recipient. </a:t>
            </a:r>
          </a:p>
          <a:p>
            <a:r>
              <a:rPr lang="en-GB" sz="1050" b="0" i="0" u="none" strike="noStrike" dirty="0">
                <a:solidFill>
                  <a:schemeClr val="bg1"/>
                </a:solidFill>
                <a:effectLst/>
              </a:rPr>
              <a:t>Unauthorised use, disclosure, or distribution of this material is strictly prohibited.</a:t>
            </a:r>
            <a:endParaRPr lang="en-US" sz="1050" b="1" dirty="0">
              <a:solidFill>
                <a:schemeClr val="bg1"/>
              </a:solidFill>
            </a:endParaRPr>
          </a:p>
        </p:txBody>
      </p:sp>
    </p:spTree>
    <p:extLst>
      <p:ext uri="{BB962C8B-B14F-4D97-AF65-F5344CB8AC3E}">
        <p14:creationId xmlns:p14="http://schemas.microsoft.com/office/powerpoint/2010/main" val="46572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9EFFC-3544-232A-E0FE-5DD1CD92408E}"/>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1ECCBC-33DB-6CF5-8A48-D057483773E8}"/>
              </a:ext>
            </a:extLst>
          </p:cNvPr>
          <p:cNvSpPr txBox="1"/>
          <p:nvPr/>
        </p:nvSpPr>
        <p:spPr>
          <a:xfrm>
            <a:off x="682977" y="543558"/>
            <a:ext cx="5844433" cy="553998"/>
          </a:xfrm>
          <a:prstGeom prst="rect">
            <a:avLst/>
          </a:prstGeom>
          <a:noFill/>
        </p:spPr>
        <p:txBody>
          <a:bodyPr wrap="square" rtlCol="0">
            <a:spAutoFit/>
          </a:bodyPr>
          <a:lstStyle/>
          <a:p>
            <a:r>
              <a:rPr lang="en-GB" sz="3000" b="1" dirty="0">
                <a:solidFill>
                  <a:srgbClr val="E73458"/>
                </a:solidFill>
                <a:latin typeface="MrEavesXLSanOTHeavy" panose="020B0603060502020204" pitchFamily="34" charset="77"/>
              </a:rPr>
              <a:t>The experience of being a parent</a:t>
            </a:r>
          </a:p>
        </p:txBody>
      </p:sp>
      <p:sp>
        <p:nvSpPr>
          <p:cNvPr id="3" name="TextBox 2">
            <a:extLst>
              <a:ext uri="{FF2B5EF4-FFF2-40B4-BE49-F238E27FC236}">
                <a16:creationId xmlns:a16="http://schemas.microsoft.com/office/drawing/2014/main" id="{FDEA1885-29B7-6A64-B19F-B63902850AE8}"/>
              </a:ext>
            </a:extLst>
          </p:cNvPr>
          <p:cNvSpPr txBox="1"/>
          <p:nvPr/>
        </p:nvSpPr>
        <p:spPr>
          <a:xfrm>
            <a:off x="655557" y="1230102"/>
            <a:ext cx="11006560" cy="4564711"/>
          </a:xfrm>
          <a:prstGeom prst="rect">
            <a:avLst/>
          </a:prstGeom>
          <a:noFill/>
        </p:spPr>
        <p:txBody>
          <a:bodyPr wrap="square" rtlCol="0">
            <a:spAutoFit/>
          </a:bodyPr>
          <a:lstStyle/>
          <a:p>
            <a:pPr marL="285750" lvl="0" indent="-285750">
              <a:lnSpc>
                <a:spcPts val="3200"/>
              </a:lnSpc>
              <a:buFont typeface="Arial" panose="020B0604020202020204" pitchFamily="34" charset="0"/>
              <a:buChar char="•"/>
            </a:pPr>
            <a:r>
              <a:rPr lang="en-GB" sz="2000" b="1" dirty="0">
                <a:latin typeface="MrEavesXLSanOT" panose="020B0603060502020204" pitchFamily="34" charset="0"/>
              </a:rPr>
              <a:t>One in three </a:t>
            </a:r>
            <a:r>
              <a:rPr lang="en-GB" sz="1600" dirty="0">
                <a:latin typeface="MrEavesXLSanOT" panose="020B0603060502020204" pitchFamily="34" charset="0"/>
              </a:rPr>
              <a:t>(35%) parents admit they don’t spend as much time as they would like to helping with school work (FSM 30%) </a:t>
            </a:r>
          </a:p>
          <a:p>
            <a:pPr marL="285750" lvl="0" indent="-285750">
              <a:lnSpc>
                <a:spcPts val="3200"/>
              </a:lnSpc>
              <a:buFont typeface="Arial" panose="020B0604020202020204" pitchFamily="34" charset="0"/>
              <a:buChar char="•"/>
            </a:pPr>
            <a:r>
              <a:rPr lang="en-GB" sz="1600" dirty="0">
                <a:latin typeface="MrEavesXLSanOT" panose="020B0603060502020204" pitchFamily="34" charset="0"/>
              </a:rPr>
              <a:t>For FSM parents, the </a:t>
            </a:r>
            <a:r>
              <a:rPr lang="en-GB" sz="2000" b="1" dirty="0">
                <a:latin typeface="MrEavesXLSanOT" panose="020B0603060502020204" pitchFamily="34" charset="0"/>
              </a:rPr>
              <a:t>biggest barriers to family activities are cost </a:t>
            </a:r>
            <a:r>
              <a:rPr lang="en-GB" sz="1600" dirty="0">
                <a:latin typeface="MrEavesXLSanOT" panose="020B0603060502020204" pitchFamily="34" charset="0"/>
              </a:rPr>
              <a:t>(52% vs 44% not FSM), own mental/physical health (34% vs 12% not FSM), chores (FSM 26% vs not FSM 35%), child’s mental/physical health (20% FSM vs 10% not FSM), time due to work (20% vs not FSM 43%) </a:t>
            </a:r>
          </a:p>
          <a:p>
            <a:pPr marL="285750" lvl="0" indent="-285750">
              <a:lnSpc>
                <a:spcPts val="3200"/>
              </a:lnSpc>
              <a:buFont typeface="Arial" panose="020B0604020202020204" pitchFamily="34" charset="0"/>
              <a:buChar char="•"/>
            </a:pPr>
            <a:r>
              <a:rPr lang="en-GB" sz="1600" dirty="0">
                <a:latin typeface="MrEavesXLSanOT" panose="020B0603060502020204" pitchFamily="34" charset="0"/>
              </a:rPr>
              <a:t>Just </a:t>
            </a:r>
            <a:r>
              <a:rPr lang="en-GB" sz="2000" b="1" dirty="0">
                <a:latin typeface="MrEavesXLSanOT" panose="020B0603060502020204" pitchFamily="34" charset="0"/>
              </a:rPr>
              <a:t>three in ten</a:t>
            </a:r>
            <a:r>
              <a:rPr lang="en-GB" sz="1600" dirty="0">
                <a:latin typeface="MrEavesXLSanOT" panose="020B0603060502020204" pitchFamily="34" charset="0"/>
              </a:rPr>
              <a:t> parents [25% mums] have enough time for a hobby (FSM parents 37%)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A third</a:t>
            </a:r>
            <a:r>
              <a:rPr lang="en-GB" sz="1600" dirty="0">
                <a:latin typeface="MrEavesXLSanOT" panose="020B0603060502020204" pitchFamily="34" charset="0"/>
              </a:rPr>
              <a:t> of parents [32% mums] have enough time to friends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One in three </a:t>
            </a:r>
            <a:r>
              <a:rPr lang="en-GB" sz="1600" dirty="0">
                <a:latin typeface="MrEavesXLSanOT" panose="020B0603060502020204" pitchFamily="34" charset="0"/>
              </a:rPr>
              <a:t>(33%) parents [28% mums] have enough time to exercise as much as they would like to (FSM 37% vs not FSM 32%) </a:t>
            </a:r>
          </a:p>
          <a:p>
            <a:pPr marL="285750" lvl="0" indent="-285750">
              <a:lnSpc>
                <a:spcPts val="3200"/>
              </a:lnSpc>
              <a:buFont typeface="Arial" panose="020B0604020202020204" pitchFamily="34" charset="0"/>
              <a:buChar char="•"/>
            </a:pPr>
            <a:r>
              <a:rPr lang="en-GB" sz="1600" dirty="0">
                <a:latin typeface="MrEavesXLSanOT" panose="020B0603060502020204" pitchFamily="34" charset="0"/>
              </a:rPr>
              <a:t>Fewer than</a:t>
            </a:r>
            <a:r>
              <a:rPr lang="en-GB" sz="2000" b="1" dirty="0">
                <a:latin typeface="MrEavesXLSanOT" panose="020B0603060502020204" pitchFamily="34" charset="0"/>
              </a:rPr>
              <a:t> four in ten </a:t>
            </a:r>
            <a:r>
              <a:rPr lang="en-GB" sz="1600" dirty="0">
                <a:latin typeface="MrEavesXLSanOT" panose="020B0603060502020204" pitchFamily="34" charset="0"/>
              </a:rPr>
              <a:t>parents think society values their role </a:t>
            </a:r>
          </a:p>
          <a:p>
            <a:pPr marL="285750" lvl="0" indent="-285750">
              <a:lnSpc>
                <a:spcPts val="3200"/>
              </a:lnSpc>
              <a:buFont typeface="Arial" panose="020B0604020202020204" pitchFamily="34" charset="0"/>
              <a:buChar char="•"/>
            </a:pPr>
            <a:endParaRPr lang="en-GB" sz="1600" dirty="0">
              <a:latin typeface="MrEavesXLSanOT" panose="020B0603060502020204" pitchFamily="34" charset="0"/>
            </a:endParaRPr>
          </a:p>
          <a:p>
            <a:pPr marL="285750" lvl="0" indent="-285750">
              <a:lnSpc>
                <a:spcPts val="3200"/>
              </a:lnSpc>
              <a:buFont typeface="Arial" panose="020B0604020202020204" pitchFamily="34" charset="0"/>
              <a:buChar char="•"/>
            </a:pPr>
            <a:endParaRPr lang="en-GB" sz="1800" dirty="0">
              <a:latin typeface="MrEavesXLSanOT" panose="020B0603060502020204" pitchFamily="34" charset="0"/>
            </a:endParaRPr>
          </a:p>
        </p:txBody>
      </p:sp>
      <p:pic>
        <p:nvPicPr>
          <p:cNvPr id="4" name="Picture 3">
            <a:extLst>
              <a:ext uri="{FF2B5EF4-FFF2-40B4-BE49-F238E27FC236}">
                <a16:creationId xmlns:a16="http://schemas.microsoft.com/office/drawing/2014/main" id="{CA1382C1-71B4-EB96-80B9-D42D93535FC5}"/>
              </a:ext>
            </a:extLst>
          </p:cNvPr>
          <p:cNvPicPr>
            <a:picLocks noChangeAspect="1"/>
          </p:cNvPicPr>
          <p:nvPr/>
        </p:nvPicPr>
        <p:blipFill>
          <a:blip r:embed="rId2"/>
          <a:stretch>
            <a:fillRect/>
          </a:stretch>
        </p:blipFill>
        <p:spPr>
          <a:xfrm>
            <a:off x="10225067" y="6257365"/>
            <a:ext cx="1556301" cy="346047"/>
          </a:xfrm>
          <a:prstGeom prst="rect">
            <a:avLst/>
          </a:prstGeom>
        </p:spPr>
      </p:pic>
    </p:spTree>
    <p:extLst>
      <p:ext uri="{BB962C8B-B14F-4D97-AF65-F5344CB8AC3E}">
        <p14:creationId xmlns:p14="http://schemas.microsoft.com/office/powerpoint/2010/main" val="360158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3DEAB-D775-343E-C8A8-E30B4B886ED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E805F95-1666-33A2-5770-21936F5F6A80}"/>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7130705-8906-4A9C-6EC2-7DF8EB60DEB1}"/>
              </a:ext>
            </a:extLst>
          </p:cNvPr>
          <p:cNvSpPr txBox="1"/>
          <p:nvPr/>
        </p:nvSpPr>
        <p:spPr>
          <a:xfrm>
            <a:off x="705135" y="543558"/>
            <a:ext cx="10557933" cy="553998"/>
          </a:xfrm>
          <a:prstGeom prst="rect">
            <a:avLst/>
          </a:prstGeom>
          <a:noFill/>
        </p:spPr>
        <p:txBody>
          <a:bodyPr wrap="square" rtlCol="0">
            <a:spAutoFit/>
          </a:bodyPr>
          <a:lstStyle/>
          <a:p>
            <a:r>
              <a:rPr lang="en-GB" sz="3000" b="1" dirty="0">
                <a:solidFill>
                  <a:srgbClr val="E73458"/>
                </a:solidFill>
                <a:latin typeface="MrEavesXLSanOTHeavy" panose="020B0603060502020204" pitchFamily="34" charset="77"/>
              </a:rPr>
              <a:t>Impact of screen time</a:t>
            </a:r>
          </a:p>
        </p:txBody>
      </p:sp>
      <p:sp>
        <p:nvSpPr>
          <p:cNvPr id="10" name="Rectangle 9">
            <a:extLst>
              <a:ext uri="{FF2B5EF4-FFF2-40B4-BE49-F238E27FC236}">
                <a16:creationId xmlns:a16="http://schemas.microsoft.com/office/drawing/2014/main" id="{34E51A14-712A-F84C-703A-A30054E47C00}"/>
              </a:ext>
            </a:extLst>
          </p:cNvPr>
          <p:cNvSpPr/>
          <p:nvPr/>
        </p:nvSpPr>
        <p:spPr>
          <a:xfrm>
            <a:off x="705136" y="1237690"/>
            <a:ext cx="4304186" cy="3780148"/>
          </a:xfrm>
          <a:prstGeom prst="rect">
            <a:avLst/>
          </a:prstGeom>
          <a:solidFill>
            <a:srgbClr val="EDA34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73F421-F0E4-17B3-5E82-48685F0E09DF}"/>
              </a:ext>
            </a:extLst>
          </p:cNvPr>
          <p:cNvSpPr/>
          <p:nvPr/>
        </p:nvSpPr>
        <p:spPr>
          <a:xfrm>
            <a:off x="5266717" y="1253098"/>
            <a:ext cx="6550144" cy="3780148"/>
          </a:xfrm>
          <a:prstGeom prst="rect">
            <a:avLst/>
          </a:prstGeom>
          <a:solidFill>
            <a:srgbClr val="26B2A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6B2A8"/>
              </a:solidFill>
            </a:endParaRPr>
          </a:p>
        </p:txBody>
      </p:sp>
      <p:sp>
        <p:nvSpPr>
          <p:cNvPr id="14" name="TextBox 13">
            <a:extLst>
              <a:ext uri="{FF2B5EF4-FFF2-40B4-BE49-F238E27FC236}">
                <a16:creationId xmlns:a16="http://schemas.microsoft.com/office/drawing/2014/main" id="{5E9E5A79-C227-0D0B-ADAE-47770E0D3139}"/>
              </a:ext>
            </a:extLst>
          </p:cNvPr>
          <p:cNvSpPr txBox="1"/>
          <p:nvPr/>
        </p:nvSpPr>
        <p:spPr>
          <a:xfrm>
            <a:off x="5655821" y="1631853"/>
            <a:ext cx="6020363" cy="553998"/>
          </a:xfrm>
          <a:prstGeom prst="rect">
            <a:avLst/>
          </a:prstGeom>
          <a:noFill/>
        </p:spPr>
        <p:txBody>
          <a:bodyPr wrap="square" rtlCol="0">
            <a:spAutoFit/>
          </a:bodyPr>
          <a:lstStyle/>
          <a:p>
            <a:pPr>
              <a:lnSpc>
                <a:spcPts val="3200"/>
              </a:lnSpc>
            </a:pPr>
            <a:r>
              <a:rPr lang="en-GB" sz="5000" b="1" dirty="0">
                <a:solidFill>
                  <a:srgbClr val="26B2A8"/>
                </a:solidFill>
                <a:latin typeface="MrEavesXLSanOTHeavy" panose="020B0603060502020204" pitchFamily="34" charset="77"/>
              </a:rPr>
              <a:t>Almost half</a:t>
            </a:r>
            <a:endParaRPr lang="en-GB" sz="2000" dirty="0">
              <a:solidFill>
                <a:srgbClr val="26B2A8"/>
              </a:solidFill>
              <a:latin typeface="MrEavesXLSanOT" panose="020B0603060502020204" pitchFamily="34" charset="77"/>
            </a:endParaRPr>
          </a:p>
        </p:txBody>
      </p:sp>
      <p:sp>
        <p:nvSpPr>
          <p:cNvPr id="16" name="TextBox 15">
            <a:extLst>
              <a:ext uri="{FF2B5EF4-FFF2-40B4-BE49-F238E27FC236}">
                <a16:creationId xmlns:a16="http://schemas.microsoft.com/office/drawing/2014/main" id="{156CF51F-C584-E869-8CFA-ECACC1EA9851}"/>
              </a:ext>
            </a:extLst>
          </p:cNvPr>
          <p:cNvSpPr txBox="1"/>
          <p:nvPr/>
        </p:nvSpPr>
        <p:spPr>
          <a:xfrm>
            <a:off x="888765" y="1520651"/>
            <a:ext cx="4034928" cy="2513509"/>
          </a:xfrm>
          <a:prstGeom prst="rect">
            <a:avLst/>
          </a:prstGeom>
          <a:noFill/>
        </p:spPr>
        <p:txBody>
          <a:bodyPr wrap="square" rtlCol="0">
            <a:spAutoFit/>
          </a:bodyPr>
          <a:lstStyle/>
          <a:p>
            <a:pPr>
              <a:lnSpc>
                <a:spcPts val="3200"/>
              </a:lnSpc>
            </a:pPr>
            <a:r>
              <a:rPr lang="en-GB" sz="4000" b="1" dirty="0">
                <a:solidFill>
                  <a:srgbClr val="EDA346"/>
                </a:solidFill>
                <a:latin typeface="MrEavesXLSanOTHeavy" panose="020B0603060502020204" pitchFamily="34" charset="77"/>
              </a:rPr>
              <a:t>One in three</a:t>
            </a:r>
          </a:p>
          <a:p>
            <a:pPr>
              <a:lnSpc>
                <a:spcPts val="3200"/>
              </a:lnSpc>
            </a:pPr>
            <a:r>
              <a:rPr lang="en-GB" sz="2000" b="1" dirty="0">
                <a:solidFill>
                  <a:srgbClr val="EDA346"/>
                </a:solidFill>
                <a:latin typeface="MrEavesXLSanOT" panose="020B0603060502020204" pitchFamily="34" charset="77"/>
              </a:rPr>
              <a:t>parents [38% mums] say household chores/caring responsibilities get in the way of spending time</a:t>
            </a:r>
          </a:p>
          <a:p>
            <a:pPr>
              <a:lnSpc>
                <a:spcPts val="3200"/>
              </a:lnSpc>
            </a:pPr>
            <a:r>
              <a:rPr lang="en-GB" sz="2000" b="1" dirty="0">
                <a:solidFill>
                  <a:srgbClr val="EDA346"/>
                </a:solidFill>
                <a:latin typeface="MrEavesXLSanOT" panose="020B0603060502020204" pitchFamily="34" charset="77"/>
              </a:rPr>
              <a:t>with their children</a:t>
            </a:r>
          </a:p>
          <a:p>
            <a:pPr>
              <a:lnSpc>
                <a:spcPts val="3200"/>
              </a:lnSpc>
            </a:pPr>
            <a:r>
              <a:rPr lang="en-GB" sz="2000" b="1" dirty="0">
                <a:solidFill>
                  <a:srgbClr val="EDA346"/>
                </a:solidFill>
                <a:latin typeface="MrEavesXLSanOT" panose="020B0603060502020204" pitchFamily="34" charset="77"/>
              </a:rPr>
              <a:t>(FSM 26%)</a:t>
            </a:r>
          </a:p>
        </p:txBody>
      </p:sp>
      <p:sp>
        <p:nvSpPr>
          <p:cNvPr id="7" name="TextBox 6">
            <a:extLst>
              <a:ext uri="{FF2B5EF4-FFF2-40B4-BE49-F238E27FC236}">
                <a16:creationId xmlns:a16="http://schemas.microsoft.com/office/drawing/2014/main" id="{E11A0031-F666-D168-BE33-1CA15108065C}"/>
              </a:ext>
            </a:extLst>
          </p:cNvPr>
          <p:cNvSpPr txBox="1"/>
          <p:nvPr/>
        </p:nvSpPr>
        <p:spPr>
          <a:xfrm>
            <a:off x="5655821" y="2160130"/>
            <a:ext cx="6020363" cy="2930033"/>
          </a:xfrm>
          <a:prstGeom prst="rect">
            <a:avLst/>
          </a:prstGeom>
          <a:noFill/>
        </p:spPr>
        <p:txBody>
          <a:bodyPr wrap="square" rtlCol="0">
            <a:spAutoFit/>
          </a:bodyPr>
          <a:lstStyle/>
          <a:p>
            <a:pPr>
              <a:lnSpc>
                <a:spcPts val="3200"/>
              </a:lnSpc>
            </a:pPr>
            <a:r>
              <a:rPr lang="en-GB" sz="5000" b="1" dirty="0">
                <a:solidFill>
                  <a:srgbClr val="26B2A8"/>
                </a:solidFill>
                <a:latin typeface="MrEavesXLSanOTHeavy" panose="020B0603060502020204" pitchFamily="34" charset="77"/>
              </a:rPr>
              <a:t>parents </a:t>
            </a:r>
            <a:r>
              <a:rPr lang="en-GB" sz="2000" b="1" dirty="0">
                <a:solidFill>
                  <a:srgbClr val="26B2A8"/>
                </a:solidFill>
                <a:latin typeface="MrEavesXLSanOT" panose="020B0603060502020204" pitchFamily="34" charset="77"/>
              </a:rPr>
              <a:t>[55% mums] say chores or caring responsibilities are getting in the way of doing exercise, meeting friends, religious activities or taking up a hobby as much as they’d like to (FSM parents 38%). For FSM parents, the biggest barrier is cost (55% vs not FSM 38%) then own mental/physical health (42% vs 16% not FSM) </a:t>
            </a:r>
          </a:p>
        </p:txBody>
      </p:sp>
      <p:pic>
        <p:nvPicPr>
          <p:cNvPr id="12" name="Picture 11">
            <a:extLst>
              <a:ext uri="{FF2B5EF4-FFF2-40B4-BE49-F238E27FC236}">
                <a16:creationId xmlns:a16="http://schemas.microsoft.com/office/drawing/2014/main" id="{8E388090-23B7-1113-5D26-9B5806F0066C}"/>
              </a:ext>
            </a:extLst>
          </p:cNvPr>
          <p:cNvPicPr>
            <a:picLocks noChangeAspect="1"/>
          </p:cNvPicPr>
          <p:nvPr/>
        </p:nvPicPr>
        <p:blipFill>
          <a:blip r:embed="rId2"/>
          <a:stretch>
            <a:fillRect/>
          </a:stretch>
        </p:blipFill>
        <p:spPr>
          <a:xfrm>
            <a:off x="10225067" y="6257365"/>
            <a:ext cx="1556301" cy="346047"/>
          </a:xfrm>
          <a:prstGeom prst="rect">
            <a:avLst/>
          </a:prstGeom>
        </p:spPr>
      </p:pic>
      <p:pic>
        <p:nvPicPr>
          <p:cNvPr id="3" name="Picture 2">
            <a:extLst>
              <a:ext uri="{FF2B5EF4-FFF2-40B4-BE49-F238E27FC236}">
                <a16:creationId xmlns:a16="http://schemas.microsoft.com/office/drawing/2014/main" id="{8FD3858B-0434-1136-52AF-7DBFCB97582B}"/>
              </a:ext>
            </a:extLst>
          </p:cNvPr>
          <p:cNvPicPr>
            <a:picLocks noChangeAspect="1"/>
          </p:cNvPicPr>
          <p:nvPr/>
        </p:nvPicPr>
        <p:blipFill>
          <a:blip r:embed="rId3"/>
          <a:stretch>
            <a:fillRect/>
          </a:stretch>
        </p:blipFill>
        <p:spPr>
          <a:xfrm>
            <a:off x="3347086" y="2998839"/>
            <a:ext cx="1521350" cy="1728657"/>
          </a:xfrm>
          <a:prstGeom prst="rect">
            <a:avLst/>
          </a:prstGeom>
        </p:spPr>
      </p:pic>
    </p:spTree>
    <p:extLst>
      <p:ext uri="{BB962C8B-B14F-4D97-AF65-F5344CB8AC3E}">
        <p14:creationId xmlns:p14="http://schemas.microsoft.com/office/powerpoint/2010/main" val="1900779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12B696-0654-5385-9507-4414CC981305}"/>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ACE1F52-1B9D-5174-A333-B060B8834127}"/>
              </a:ext>
            </a:extLst>
          </p:cNvPr>
          <p:cNvSpPr txBox="1"/>
          <p:nvPr/>
        </p:nvSpPr>
        <p:spPr>
          <a:xfrm>
            <a:off x="655557" y="1230102"/>
            <a:ext cx="7646343" cy="4553041"/>
          </a:xfrm>
          <a:prstGeom prst="rect">
            <a:avLst/>
          </a:prstGeom>
          <a:noFill/>
        </p:spPr>
        <p:txBody>
          <a:bodyPr wrap="square" rtlCol="0">
            <a:spAutoFit/>
          </a:bodyPr>
          <a:lstStyle/>
          <a:p>
            <a:pPr marL="285750" lvl="0" indent="-285750">
              <a:lnSpc>
                <a:spcPts val="3200"/>
              </a:lnSpc>
              <a:buFont typeface="Arial" panose="020B0604020202020204" pitchFamily="34" charset="0"/>
              <a:buChar char="•"/>
            </a:pPr>
            <a:r>
              <a:rPr lang="en-GB" sz="1600" dirty="0">
                <a:latin typeface="MrEavesXLSanOT" panose="020B0603060502020204" pitchFamily="34" charset="0"/>
              </a:rPr>
              <a:t>More than </a:t>
            </a:r>
            <a:r>
              <a:rPr lang="en-GB" sz="2000" b="1" dirty="0">
                <a:latin typeface="MrEavesXLSanOT" panose="020B0603060502020204" pitchFamily="34" charset="0"/>
              </a:rPr>
              <a:t>four in ten </a:t>
            </a:r>
            <a:r>
              <a:rPr lang="en-GB" sz="1600" dirty="0">
                <a:latin typeface="MrEavesXLSanOT" panose="020B0603060502020204" pitchFamily="34" charset="0"/>
              </a:rPr>
              <a:t>mums say homework causes arguments</a:t>
            </a:r>
            <a:br>
              <a:rPr lang="en-GB" sz="1600" dirty="0">
                <a:latin typeface="MrEavesXLSanOT" panose="020B0603060502020204" pitchFamily="34" charset="0"/>
              </a:rPr>
            </a:br>
            <a:r>
              <a:rPr lang="en-GB" sz="1600" dirty="0">
                <a:latin typeface="MrEavesXLSanOT" panose="020B0603060502020204" pitchFamily="34" charset="0"/>
              </a:rPr>
              <a:t>(FSM parents 48% vs not 37%) </a:t>
            </a:r>
          </a:p>
          <a:p>
            <a:pPr marL="285750" lvl="0" indent="-285750">
              <a:lnSpc>
                <a:spcPts val="3200"/>
              </a:lnSpc>
              <a:buFont typeface="Arial" panose="020B0604020202020204" pitchFamily="34" charset="0"/>
              <a:buChar char="•"/>
            </a:pPr>
            <a:r>
              <a:rPr lang="en-GB" sz="1600" dirty="0">
                <a:latin typeface="MrEavesXLSanOT" panose="020B0603060502020204" pitchFamily="34" charset="0"/>
              </a:rPr>
              <a:t>Nearly </a:t>
            </a:r>
            <a:r>
              <a:rPr lang="en-GB" sz="2000" b="1" dirty="0">
                <a:latin typeface="MrEavesXLSanOT" panose="020B0603060502020204" pitchFamily="34" charset="0"/>
              </a:rPr>
              <a:t>one in four </a:t>
            </a:r>
            <a:r>
              <a:rPr lang="en-GB" sz="1600" dirty="0">
                <a:latin typeface="MrEavesXLSanOT" panose="020B0603060502020204" pitchFamily="34" charset="0"/>
              </a:rPr>
              <a:t>primary school children don’t have a space to do homework in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One in five </a:t>
            </a:r>
            <a:r>
              <a:rPr lang="en-GB" sz="1600" dirty="0">
                <a:latin typeface="MrEavesXLSanOT" panose="020B0603060502020204" pitchFamily="34" charset="0"/>
              </a:rPr>
              <a:t>teenagers are using AI for homework</a:t>
            </a:r>
            <a:br>
              <a:rPr lang="en-GB" sz="1600" dirty="0">
                <a:latin typeface="MrEavesXLSanOT" panose="020B0603060502020204" pitchFamily="34" charset="0"/>
              </a:rPr>
            </a:br>
            <a:r>
              <a:rPr lang="en-GB" sz="1600" dirty="0">
                <a:latin typeface="MrEavesXLSanOT" panose="020B0603060502020204" pitchFamily="34" charset="0"/>
              </a:rPr>
              <a:t>(Not teenager specific FSM 30% vs not 13%)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Half</a:t>
            </a:r>
            <a:r>
              <a:rPr lang="en-GB" sz="1600" dirty="0">
                <a:latin typeface="MrEavesXLSanOT" panose="020B0603060502020204" pitchFamily="34" charset="0"/>
              </a:rPr>
              <a:t> of secondary schools don’t give parents enough information on supporting</a:t>
            </a:r>
          </a:p>
          <a:p>
            <a:pPr lvl="0">
              <a:lnSpc>
                <a:spcPts val="3200"/>
              </a:lnSpc>
            </a:pPr>
            <a:r>
              <a:rPr lang="en-GB" sz="1600" dirty="0">
                <a:latin typeface="MrEavesXLSanOT" panose="020B0603060502020204" pitchFamily="34" charset="0"/>
              </a:rPr>
              <a:t>      their child’s learning at home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One in seven </a:t>
            </a:r>
            <a:r>
              <a:rPr lang="en-GB" sz="1600" dirty="0">
                <a:latin typeface="MrEavesXLSanOT" panose="020B0603060502020204" pitchFamily="34" charset="0"/>
              </a:rPr>
              <a:t>parents don’t know the name of the headteacher</a:t>
            </a:r>
            <a:br>
              <a:rPr lang="en-GB" sz="1600" dirty="0">
                <a:latin typeface="MrEavesXLSanOT" panose="020B0603060502020204" pitchFamily="34" charset="0"/>
              </a:rPr>
            </a:br>
            <a:r>
              <a:rPr lang="en-GB" sz="1600" dirty="0">
                <a:latin typeface="MrEavesXLSanOT" panose="020B0603060502020204" pitchFamily="34" charset="0"/>
              </a:rPr>
              <a:t>at their child’s school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One in four</a:t>
            </a:r>
            <a:r>
              <a:rPr lang="en-GB" sz="1600" dirty="0">
                <a:latin typeface="MrEavesXLSanOT" panose="020B0603060502020204" pitchFamily="34" charset="0"/>
              </a:rPr>
              <a:t> parents say they couldn’t speak to the headteacher</a:t>
            </a:r>
            <a:br>
              <a:rPr lang="en-GB" sz="1600" dirty="0">
                <a:latin typeface="MrEavesXLSanOT" panose="020B0603060502020204" pitchFamily="34" charset="0"/>
              </a:rPr>
            </a:br>
            <a:r>
              <a:rPr lang="en-GB" sz="1600" dirty="0">
                <a:latin typeface="MrEavesXLSanOT" panose="020B0603060502020204" pitchFamily="34" charset="0"/>
              </a:rPr>
              <a:t>of their child’s school within 24 hours</a:t>
            </a:r>
          </a:p>
        </p:txBody>
      </p:sp>
      <p:sp>
        <p:nvSpPr>
          <p:cNvPr id="3" name="TextBox 2">
            <a:extLst>
              <a:ext uri="{FF2B5EF4-FFF2-40B4-BE49-F238E27FC236}">
                <a16:creationId xmlns:a16="http://schemas.microsoft.com/office/drawing/2014/main" id="{43C5732B-C6B7-9B70-EF45-9043EEB5351F}"/>
              </a:ext>
            </a:extLst>
          </p:cNvPr>
          <p:cNvSpPr txBox="1"/>
          <p:nvPr/>
        </p:nvSpPr>
        <p:spPr>
          <a:xfrm>
            <a:off x="705135" y="543558"/>
            <a:ext cx="10557933" cy="553998"/>
          </a:xfrm>
          <a:prstGeom prst="rect">
            <a:avLst/>
          </a:prstGeom>
          <a:noFill/>
        </p:spPr>
        <p:txBody>
          <a:bodyPr wrap="square" rtlCol="0">
            <a:spAutoFit/>
          </a:bodyPr>
          <a:lstStyle/>
          <a:p>
            <a:r>
              <a:rPr lang="en-GB" sz="3000" b="1" dirty="0">
                <a:solidFill>
                  <a:srgbClr val="E73458"/>
                </a:solidFill>
                <a:latin typeface="MrEavesXLSanOTHeavy" panose="020B0603060502020204" pitchFamily="34" charset="77"/>
              </a:rPr>
              <a:t>Parents supporting learning</a:t>
            </a:r>
          </a:p>
        </p:txBody>
      </p:sp>
      <p:sp>
        <p:nvSpPr>
          <p:cNvPr id="4" name="Rectangle 3">
            <a:extLst>
              <a:ext uri="{FF2B5EF4-FFF2-40B4-BE49-F238E27FC236}">
                <a16:creationId xmlns:a16="http://schemas.microsoft.com/office/drawing/2014/main" id="{DB732574-A537-5009-7958-06702C4F5AC5}"/>
              </a:ext>
            </a:extLst>
          </p:cNvPr>
          <p:cNvSpPr/>
          <p:nvPr/>
        </p:nvSpPr>
        <p:spPr>
          <a:xfrm>
            <a:off x="8051449" y="1204461"/>
            <a:ext cx="3729919" cy="1568154"/>
          </a:xfrm>
          <a:prstGeom prst="rect">
            <a:avLst/>
          </a:prstGeom>
          <a:solidFill>
            <a:srgbClr val="3640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967C5A-5CBE-7011-9764-96318DE92E7A}"/>
              </a:ext>
            </a:extLst>
          </p:cNvPr>
          <p:cNvSpPr txBox="1"/>
          <p:nvPr/>
        </p:nvSpPr>
        <p:spPr>
          <a:xfrm>
            <a:off x="8301901" y="1431170"/>
            <a:ext cx="3118435" cy="1015663"/>
          </a:xfrm>
          <a:prstGeom prst="rect">
            <a:avLst/>
          </a:prstGeom>
          <a:noFill/>
        </p:spPr>
        <p:txBody>
          <a:bodyPr wrap="square" rtlCol="0">
            <a:spAutoFit/>
          </a:bodyPr>
          <a:lstStyle/>
          <a:p>
            <a:pPr lvl="0"/>
            <a:r>
              <a:rPr lang="en-GB" sz="4000" b="1" dirty="0">
                <a:solidFill>
                  <a:srgbClr val="36407B"/>
                </a:solidFill>
                <a:latin typeface="MrEavesXLSanOTHeavy" panose="020B0603060502020204" pitchFamily="34" charset="77"/>
              </a:rPr>
              <a:t>1 in 4 </a:t>
            </a:r>
            <a:r>
              <a:rPr lang="en-GB" sz="2000" b="1" dirty="0">
                <a:solidFill>
                  <a:srgbClr val="36407B"/>
                </a:solidFill>
                <a:latin typeface="MrEavesXLSanOT" panose="020B0603060502020204" pitchFamily="34" charset="0"/>
              </a:rPr>
              <a:t>parents say homework is not useful (-) </a:t>
            </a:r>
          </a:p>
        </p:txBody>
      </p:sp>
      <p:sp>
        <p:nvSpPr>
          <p:cNvPr id="10" name="Rectangle 9">
            <a:extLst>
              <a:ext uri="{FF2B5EF4-FFF2-40B4-BE49-F238E27FC236}">
                <a16:creationId xmlns:a16="http://schemas.microsoft.com/office/drawing/2014/main" id="{1F9450FC-FD1E-D0F9-64F8-D8D50480C1CF}"/>
              </a:ext>
            </a:extLst>
          </p:cNvPr>
          <p:cNvSpPr/>
          <p:nvPr/>
        </p:nvSpPr>
        <p:spPr>
          <a:xfrm>
            <a:off x="8051449" y="2999324"/>
            <a:ext cx="3729919" cy="2129267"/>
          </a:xfrm>
          <a:prstGeom prst="rect">
            <a:avLst/>
          </a:prstGeom>
          <a:solidFill>
            <a:srgbClr val="E7345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A809FFB-530C-60DD-E008-1D1DF4C472A3}"/>
              </a:ext>
            </a:extLst>
          </p:cNvPr>
          <p:cNvSpPr txBox="1"/>
          <p:nvPr/>
        </p:nvSpPr>
        <p:spPr>
          <a:xfrm>
            <a:off x="8306486" y="3199907"/>
            <a:ext cx="2298188" cy="913070"/>
          </a:xfrm>
          <a:prstGeom prst="rect">
            <a:avLst/>
          </a:prstGeom>
          <a:noFill/>
        </p:spPr>
        <p:txBody>
          <a:bodyPr wrap="square" rtlCol="0">
            <a:spAutoFit/>
          </a:bodyPr>
          <a:lstStyle/>
          <a:p>
            <a:pPr lvl="0">
              <a:lnSpc>
                <a:spcPts val="3200"/>
              </a:lnSpc>
            </a:pPr>
            <a:r>
              <a:rPr lang="en-GB" sz="2800" b="1" dirty="0">
                <a:solidFill>
                  <a:srgbClr val="E73458"/>
                </a:solidFill>
                <a:latin typeface="MrEavesXLSanOTHeavy" panose="020B0603060502020204" pitchFamily="34" charset="77"/>
              </a:rPr>
              <a:t>Strong support</a:t>
            </a:r>
            <a:endParaRPr lang="en-GB" sz="2000" b="1" dirty="0">
              <a:solidFill>
                <a:srgbClr val="E73458"/>
              </a:solidFill>
              <a:latin typeface="MrEavesXLSanOT" panose="020B0603060502020204" pitchFamily="34" charset="0"/>
            </a:endParaRPr>
          </a:p>
        </p:txBody>
      </p:sp>
      <p:sp>
        <p:nvSpPr>
          <p:cNvPr id="14" name="TextBox 13">
            <a:extLst>
              <a:ext uri="{FF2B5EF4-FFF2-40B4-BE49-F238E27FC236}">
                <a16:creationId xmlns:a16="http://schemas.microsoft.com/office/drawing/2014/main" id="{F359D505-1377-CD27-9838-E53626CA7923}"/>
              </a:ext>
            </a:extLst>
          </p:cNvPr>
          <p:cNvSpPr txBox="1"/>
          <p:nvPr/>
        </p:nvSpPr>
        <p:spPr>
          <a:xfrm>
            <a:off x="8301901" y="3988919"/>
            <a:ext cx="3368887" cy="872034"/>
          </a:xfrm>
          <a:prstGeom prst="rect">
            <a:avLst/>
          </a:prstGeom>
          <a:noFill/>
        </p:spPr>
        <p:txBody>
          <a:bodyPr wrap="square" rtlCol="0">
            <a:spAutoFit/>
          </a:bodyPr>
          <a:lstStyle/>
          <a:p>
            <a:pPr lvl="0">
              <a:lnSpc>
                <a:spcPts val="3200"/>
              </a:lnSpc>
            </a:pPr>
            <a:r>
              <a:rPr lang="en-GB" sz="2000" b="1" dirty="0">
                <a:solidFill>
                  <a:srgbClr val="E73458"/>
                </a:solidFill>
                <a:latin typeface="MrEavesXLSanOT" panose="020B0603060502020204" pitchFamily="34" charset="0"/>
              </a:rPr>
              <a:t>for parents’ evenings, homework and school reports </a:t>
            </a:r>
          </a:p>
        </p:txBody>
      </p:sp>
      <p:pic>
        <p:nvPicPr>
          <p:cNvPr id="15" name="Picture 14">
            <a:extLst>
              <a:ext uri="{FF2B5EF4-FFF2-40B4-BE49-F238E27FC236}">
                <a16:creationId xmlns:a16="http://schemas.microsoft.com/office/drawing/2014/main" id="{AB7DC779-A3F2-3DA9-7C6B-F5B00DA1968D}"/>
              </a:ext>
            </a:extLst>
          </p:cNvPr>
          <p:cNvPicPr>
            <a:picLocks noChangeAspect="1"/>
          </p:cNvPicPr>
          <p:nvPr/>
        </p:nvPicPr>
        <p:blipFill>
          <a:blip r:embed="rId2"/>
          <a:stretch>
            <a:fillRect/>
          </a:stretch>
        </p:blipFill>
        <p:spPr>
          <a:xfrm>
            <a:off x="10225067" y="6257365"/>
            <a:ext cx="1556301" cy="346047"/>
          </a:xfrm>
          <a:prstGeom prst="rect">
            <a:avLst/>
          </a:prstGeom>
        </p:spPr>
      </p:pic>
      <p:pic>
        <p:nvPicPr>
          <p:cNvPr id="5" name="Picture 4">
            <a:extLst>
              <a:ext uri="{FF2B5EF4-FFF2-40B4-BE49-F238E27FC236}">
                <a16:creationId xmlns:a16="http://schemas.microsoft.com/office/drawing/2014/main" id="{4BBF5783-7594-C126-FB91-F7F7E3A9B1E6}"/>
              </a:ext>
            </a:extLst>
          </p:cNvPr>
          <p:cNvPicPr>
            <a:picLocks noChangeAspect="1"/>
          </p:cNvPicPr>
          <p:nvPr/>
        </p:nvPicPr>
        <p:blipFill>
          <a:blip r:embed="rId3"/>
          <a:stretch>
            <a:fillRect/>
          </a:stretch>
        </p:blipFill>
        <p:spPr>
          <a:xfrm>
            <a:off x="9861118" y="3302748"/>
            <a:ext cx="1006730" cy="686171"/>
          </a:xfrm>
          <a:prstGeom prst="rect">
            <a:avLst/>
          </a:prstGeom>
        </p:spPr>
      </p:pic>
    </p:spTree>
    <p:extLst>
      <p:ext uri="{BB962C8B-B14F-4D97-AF65-F5344CB8AC3E}">
        <p14:creationId xmlns:p14="http://schemas.microsoft.com/office/powerpoint/2010/main" val="239796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6D6A859-5206-56DC-B28C-5DBB9D5DF8F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5308171" cy="5920636"/>
          </a:xfrm>
          <a:prstGeom prst="rect">
            <a:avLst/>
          </a:prstGeom>
        </p:spPr>
      </p:pic>
      <p:sp>
        <p:nvSpPr>
          <p:cNvPr id="2" name="Rectangle 1">
            <a:extLst>
              <a:ext uri="{FF2B5EF4-FFF2-40B4-BE49-F238E27FC236}">
                <a16:creationId xmlns:a16="http://schemas.microsoft.com/office/drawing/2014/main" id="{AD75BE0F-DB5E-02BA-8C05-43AE2B353641}"/>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3AFA93A-4D0C-4F65-EE9A-1703A99BEFE8}"/>
              </a:ext>
            </a:extLst>
          </p:cNvPr>
          <p:cNvPicPr>
            <a:picLocks noChangeAspect="1"/>
          </p:cNvPicPr>
          <p:nvPr/>
        </p:nvPicPr>
        <p:blipFill>
          <a:blip r:embed="rId3"/>
          <a:stretch>
            <a:fillRect/>
          </a:stretch>
        </p:blipFill>
        <p:spPr>
          <a:xfrm>
            <a:off x="10225067" y="6257365"/>
            <a:ext cx="1556301" cy="346047"/>
          </a:xfrm>
          <a:prstGeom prst="rect">
            <a:avLst/>
          </a:prstGeom>
        </p:spPr>
      </p:pic>
      <p:sp>
        <p:nvSpPr>
          <p:cNvPr id="13" name="TextBox 12">
            <a:extLst>
              <a:ext uri="{FF2B5EF4-FFF2-40B4-BE49-F238E27FC236}">
                <a16:creationId xmlns:a16="http://schemas.microsoft.com/office/drawing/2014/main" id="{BFDD58A9-3A1C-EAD2-1955-C89AE9BC6808}"/>
              </a:ext>
            </a:extLst>
          </p:cNvPr>
          <p:cNvSpPr txBox="1"/>
          <p:nvPr/>
        </p:nvSpPr>
        <p:spPr>
          <a:xfrm>
            <a:off x="5694037" y="1456628"/>
            <a:ext cx="6310729" cy="2103140"/>
          </a:xfrm>
          <a:prstGeom prst="rect">
            <a:avLst/>
          </a:prstGeom>
          <a:noFill/>
        </p:spPr>
        <p:txBody>
          <a:bodyPr wrap="square" rtlCol="0">
            <a:spAutoFit/>
          </a:bodyPr>
          <a:lstStyle/>
          <a:p>
            <a:pPr marL="285750" lvl="0" indent="-285750">
              <a:lnSpc>
                <a:spcPts val="3200"/>
              </a:lnSpc>
              <a:buFont typeface="Arial" panose="020B0604020202020204" pitchFamily="34" charset="0"/>
              <a:buChar char="•"/>
            </a:pPr>
            <a:r>
              <a:rPr lang="en-GB" sz="1600" dirty="0">
                <a:latin typeface="MrEavesXLSanOT" panose="020B0603060502020204" pitchFamily="34" charset="0"/>
              </a:rPr>
              <a:t>Almost </a:t>
            </a:r>
            <a:r>
              <a:rPr lang="en-GB" sz="2000" b="1" dirty="0">
                <a:latin typeface="MrEavesXLSanOT" panose="020B0603060502020204" pitchFamily="34" charset="0"/>
              </a:rPr>
              <a:t>one in two </a:t>
            </a:r>
            <a:r>
              <a:rPr lang="en-GB" sz="1600" dirty="0">
                <a:latin typeface="MrEavesXLSanOT" panose="020B0603060502020204" pitchFamily="34" charset="0"/>
              </a:rPr>
              <a:t>(48%) parents say their child’s school doesn’t spend enough time on teaching financial management (FSM 40%)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One in five </a:t>
            </a:r>
            <a:r>
              <a:rPr lang="en-GB" sz="1600" dirty="0">
                <a:latin typeface="MrEavesXLSanOT" panose="020B0603060502020204" pitchFamily="34" charset="0"/>
              </a:rPr>
              <a:t>(20%) parents want fewer subjects taught at</a:t>
            </a:r>
            <a:br>
              <a:rPr lang="en-GB" sz="1600" dirty="0">
                <a:latin typeface="MrEavesXLSanOT" panose="020B0603060502020204" pitchFamily="34" charset="0"/>
              </a:rPr>
            </a:br>
            <a:r>
              <a:rPr lang="en-GB" sz="1600" dirty="0">
                <a:latin typeface="MrEavesXLSanOT" panose="020B0603060502020204" pitchFamily="34" charset="0"/>
              </a:rPr>
              <a:t>GCSE level (FSM 26%)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Just a third </a:t>
            </a:r>
            <a:r>
              <a:rPr lang="en-GB" sz="1600" dirty="0">
                <a:latin typeface="MrEavesXLSanOT" panose="020B0603060502020204" pitchFamily="34" charset="0"/>
              </a:rPr>
              <a:t>(34%) of parents think maths should be taught beyond 16 </a:t>
            </a:r>
          </a:p>
        </p:txBody>
      </p:sp>
      <p:sp>
        <p:nvSpPr>
          <p:cNvPr id="14" name="TextBox 13">
            <a:extLst>
              <a:ext uri="{FF2B5EF4-FFF2-40B4-BE49-F238E27FC236}">
                <a16:creationId xmlns:a16="http://schemas.microsoft.com/office/drawing/2014/main" id="{82E72412-3513-E101-5572-F327BE3146C0}"/>
              </a:ext>
            </a:extLst>
          </p:cNvPr>
          <p:cNvSpPr txBox="1"/>
          <p:nvPr/>
        </p:nvSpPr>
        <p:spPr>
          <a:xfrm>
            <a:off x="5743616" y="543558"/>
            <a:ext cx="5007116" cy="913070"/>
          </a:xfrm>
          <a:prstGeom prst="rect">
            <a:avLst/>
          </a:prstGeom>
          <a:noFill/>
        </p:spPr>
        <p:txBody>
          <a:bodyPr wrap="square" rtlCol="0">
            <a:spAutoFit/>
          </a:bodyPr>
          <a:lstStyle/>
          <a:p>
            <a:pPr>
              <a:lnSpc>
                <a:spcPts val="3200"/>
              </a:lnSpc>
            </a:pPr>
            <a:r>
              <a:rPr lang="en-GB" sz="3000" b="1" dirty="0">
                <a:solidFill>
                  <a:srgbClr val="E73458"/>
                </a:solidFill>
                <a:latin typeface="MrEavesXLSanOTHeavy" panose="020B0603060502020204" pitchFamily="34" charset="77"/>
              </a:rPr>
              <a:t>Parents view on education and curriculum</a:t>
            </a:r>
          </a:p>
        </p:txBody>
      </p:sp>
    </p:spTree>
    <p:extLst>
      <p:ext uri="{BB962C8B-B14F-4D97-AF65-F5344CB8AC3E}">
        <p14:creationId xmlns:p14="http://schemas.microsoft.com/office/powerpoint/2010/main" val="261900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13EBA-D648-C538-F6D0-678A759E4A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D51808-30CB-FD73-9F7F-3A9A4ED077AB}"/>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C38310-A3EE-F605-897A-35730EFE1956}"/>
              </a:ext>
            </a:extLst>
          </p:cNvPr>
          <p:cNvPicPr>
            <a:picLocks noChangeAspect="1"/>
          </p:cNvPicPr>
          <p:nvPr/>
        </p:nvPicPr>
        <p:blipFill>
          <a:blip r:embed="rId2"/>
          <a:stretch>
            <a:fillRect/>
          </a:stretch>
        </p:blipFill>
        <p:spPr>
          <a:xfrm>
            <a:off x="10225067" y="6257365"/>
            <a:ext cx="1556301" cy="346047"/>
          </a:xfrm>
          <a:prstGeom prst="rect">
            <a:avLst/>
          </a:prstGeom>
        </p:spPr>
      </p:pic>
      <p:sp>
        <p:nvSpPr>
          <p:cNvPr id="6" name="TextBox 5">
            <a:extLst>
              <a:ext uri="{FF2B5EF4-FFF2-40B4-BE49-F238E27FC236}">
                <a16:creationId xmlns:a16="http://schemas.microsoft.com/office/drawing/2014/main" id="{6AC23D33-E744-0D71-DA7A-1D5724E1C41B}"/>
              </a:ext>
            </a:extLst>
          </p:cNvPr>
          <p:cNvSpPr txBox="1"/>
          <p:nvPr/>
        </p:nvSpPr>
        <p:spPr>
          <a:xfrm>
            <a:off x="655559" y="1230102"/>
            <a:ext cx="6764144" cy="4147546"/>
          </a:xfrm>
          <a:prstGeom prst="rect">
            <a:avLst/>
          </a:prstGeom>
          <a:noFill/>
        </p:spPr>
        <p:txBody>
          <a:bodyPr wrap="square" rtlCol="0">
            <a:spAutoFit/>
          </a:bodyPr>
          <a:lstStyle/>
          <a:p>
            <a:pPr marL="285750" lvl="0" indent="-285750">
              <a:lnSpc>
                <a:spcPts val="3200"/>
              </a:lnSpc>
              <a:buFont typeface="Arial" panose="020B0604020202020204" pitchFamily="34" charset="0"/>
              <a:buChar char="•"/>
            </a:pPr>
            <a:r>
              <a:rPr lang="en-GB" sz="1600" dirty="0">
                <a:latin typeface="MrEavesXLSanOT" panose="020B0603060502020204" pitchFamily="34" charset="0"/>
              </a:rPr>
              <a:t>For FSM parents using </a:t>
            </a:r>
            <a:r>
              <a:rPr lang="en-GB" sz="2000" b="1" dirty="0">
                <a:latin typeface="MrEavesXLSanOT" panose="020B0603060502020204" pitchFamily="34" charset="0"/>
              </a:rPr>
              <a:t>breakfast clubs, top benefits </a:t>
            </a:r>
            <a:r>
              <a:rPr lang="en-GB" sz="1600" dirty="0">
                <a:latin typeface="MrEavesXLSanOT" panose="020B0603060502020204" pitchFamily="34" charset="0"/>
              </a:rPr>
              <a:t>are that it helps them get to work on time (FSM 42% vs not FSM 74%), their child likes to play with friends before school (FSM 38% vs not 33%), it allows them to do activities for own enjoyment (FSM 31% vs no 11%), and it allows time for unpaid domestic activities (FSM 29% vs not 12%)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Seven in ten </a:t>
            </a:r>
            <a:r>
              <a:rPr lang="en-GB" sz="1600" dirty="0">
                <a:latin typeface="MrEavesXLSanOT" panose="020B0603060502020204" pitchFamily="34" charset="0"/>
              </a:rPr>
              <a:t>(70%) parents back universal breakfast</a:t>
            </a:r>
            <a:br>
              <a:rPr lang="en-GB" sz="1600" dirty="0">
                <a:latin typeface="MrEavesXLSanOT" panose="020B0603060502020204" pitchFamily="34" charset="0"/>
              </a:rPr>
            </a:br>
            <a:r>
              <a:rPr lang="en-GB" sz="1600" dirty="0">
                <a:latin typeface="MrEavesXLSanOT" panose="020B0603060502020204" pitchFamily="34" charset="0"/>
              </a:rPr>
              <a:t>club provision (FSM 82%)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Seven in ten </a:t>
            </a:r>
            <a:r>
              <a:rPr lang="en-GB" sz="1600" dirty="0">
                <a:latin typeface="MrEavesXLSanOT" panose="020B0603060502020204" pitchFamily="34" charset="0"/>
              </a:rPr>
              <a:t>(73%) parents back free school meals for all (FSM 83%)  </a:t>
            </a:r>
          </a:p>
          <a:p>
            <a:pPr marL="285750" lvl="0" indent="-285750">
              <a:lnSpc>
                <a:spcPts val="3200"/>
              </a:lnSpc>
              <a:buFont typeface="Arial" panose="020B0604020202020204" pitchFamily="34" charset="0"/>
              <a:buChar char="•"/>
            </a:pPr>
            <a:r>
              <a:rPr lang="en-GB" sz="1600" dirty="0">
                <a:latin typeface="MrEavesXLSanOT" panose="020B0603060502020204" pitchFamily="34" charset="0"/>
              </a:rPr>
              <a:t>Almost </a:t>
            </a:r>
            <a:r>
              <a:rPr lang="en-GB" sz="2000" b="1" dirty="0">
                <a:latin typeface="MrEavesXLSanOT" panose="020B0603060502020204" pitchFamily="34" charset="0"/>
              </a:rPr>
              <a:t>four in ten </a:t>
            </a:r>
            <a:r>
              <a:rPr lang="en-GB" sz="1600" dirty="0">
                <a:latin typeface="MrEavesXLSanOT" panose="020B0603060502020204" pitchFamily="34" charset="0"/>
              </a:rPr>
              <a:t>parents have thought about home</a:t>
            </a:r>
            <a:br>
              <a:rPr lang="en-GB" sz="1600" dirty="0">
                <a:latin typeface="MrEavesXLSanOT" panose="020B0603060502020204" pitchFamily="34" charset="0"/>
              </a:rPr>
            </a:br>
            <a:r>
              <a:rPr lang="en-GB" sz="1600" dirty="0">
                <a:latin typeface="MrEavesXLSanOT" panose="020B0603060502020204" pitchFamily="34" charset="0"/>
              </a:rPr>
              <a:t>schooling their child (FSM 63%) </a:t>
            </a:r>
          </a:p>
        </p:txBody>
      </p:sp>
      <p:sp>
        <p:nvSpPr>
          <p:cNvPr id="8" name="Rectangle 7">
            <a:extLst>
              <a:ext uri="{FF2B5EF4-FFF2-40B4-BE49-F238E27FC236}">
                <a16:creationId xmlns:a16="http://schemas.microsoft.com/office/drawing/2014/main" id="{9FD498D6-8AD3-6EAE-9BFB-17BF77CCFE37}"/>
              </a:ext>
            </a:extLst>
          </p:cNvPr>
          <p:cNvSpPr/>
          <p:nvPr/>
        </p:nvSpPr>
        <p:spPr>
          <a:xfrm>
            <a:off x="8051449" y="1382989"/>
            <a:ext cx="3729919" cy="2766648"/>
          </a:xfrm>
          <a:prstGeom prst="rect">
            <a:avLst/>
          </a:prstGeom>
          <a:solidFill>
            <a:srgbClr val="26B2A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A34A51-6D3C-6E27-4B14-6CDA7C46EB79}"/>
              </a:ext>
            </a:extLst>
          </p:cNvPr>
          <p:cNvSpPr txBox="1"/>
          <p:nvPr/>
        </p:nvSpPr>
        <p:spPr>
          <a:xfrm>
            <a:off x="8301901" y="1609698"/>
            <a:ext cx="3118435" cy="1431161"/>
          </a:xfrm>
          <a:prstGeom prst="rect">
            <a:avLst/>
          </a:prstGeom>
          <a:noFill/>
        </p:spPr>
        <p:txBody>
          <a:bodyPr wrap="square" rtlCol="0">
            <a:spAutoFit/>
          </a:bodyPr>
          <a:lstStyle/>
          <a:p>
            <a:pPr lvl="0"/>
            <a:r>
              <a:rPr lang="en-GB" sz="2700" b="1" dirty="0">
                <a:solidFill>
                  <a:srgbClr val="26B2A8"/>
                </a:solidFill>
                <a:latin typeface="MrEavesXLSanOTHeavy" panose="020B0603060502020204" pitchFamily="34" charset="77"/>
              </a:rPr>
              <a:t>Almost one in four </a:t>
            </a:r>
            <a:r>
              <a:rPr lang="en-GB" sz="2000" b="1" dirty="0">
                <a:solidFill>
                  <a:srgbClr val="26B2A8"/>
                </a:solidFill>
                <a:latin typeface="MrEavesXLSanOT" panose="020B0603060502020204" pitchFamily="34" charset="0"/>
              </a:rPr>
              <a:t>children (23%) spend zero hours a week at </a:t>
            </a:r>
            <a:r>
              <a:rPr lang="en-GB" sz="2000" b="1" dirty="0" err="1">
                <a:solidFill>
                  <a:srgbClr val="26B2A8"/>
                </a:solidFill>
                <a:latin typeface="MrEavesXLSanOT" panose="020B0603060502020204" pitchFamily="34" charset="0"/>
              </a:rPr>
              <a:t>afte</a:t>
            </a:r>
            <a:r>
              <a:rPr lang="en-GB" sz="2000" b="1" dirty="0">
                <a:solidFill>
                  <a:srgbClr val="26B2A8"/>
                </a:solidFill>
                <a:latin typeface="MrEavesXLSanOT" panose="020B0603060502020204" pitchFamily="34" charset="0"/>
              </a:rPr>
              <a:t>- school clubs or activities</a:t>
            </a:r>
          </a:p>
        </p:txBody>
      </p:sp>
      <p:sp>
        <p:nvSpPr>
          <p:cNvPr id="10" name="TextBox 9">
            <a:extLst>
              <a:ext uri="{FF2B5EF4-FFF2-40B4-BE49-F238E27FC236}">
                <a16:creationId xmlns:a16="http://schemas.microsoft.com/office/drawing/2014/main" id="{97BF77A4-EC5D-6883-F06D-A41BC7FFB2EF}"/>
              </a:ext>
            </a:extLst>
          </p:cNvPr>
          <p:cNvSpPr txBox="1"/>
          <p:nvPr/>
        </p:nvSpPr>
        <p:spPr>
          <a:xfrm>
            <a:off x="8301900" y="2966464"/>
            <a:ext cx="3118435" cy="892552"/>
          </a:xfrm>
          <a:prstGeom prst="rect">
            <a:avLst/>
          </a:prstGeom>
          <a:noFill/>
        </p:spPr>
        <p:txBody>
          <a:bodyPr wrap="square" rtlCol="0">
            <a:spAutoFit/>
          </a:bodyPr>
          <a:lstStyle/>
          <a:p>
            <a:pPr lvl="0"/>
            <a:r>
              <a:rPr lang="en-GB" sz="2000" b="1" dirty="0">
                <a:solidFill>
                  <a:srgbClr val="26B2A8"/>
                </a:solidFill>
                <a:latin typeface="MrEavesXLSanOT" panose="020B0603060502020204" pitchFamily="34" charset="0"/>
              </a:rPr>
              <a:t>(FSM 31%), rising to</a:t>
            </a:r>
            <a:br>
              <a:rPr lang="en-GB" sz="2000" b="1" dirty="0">
                <a:solidFill>
                  <a:srgbClr val="26B2A8"/>
                </a:solidFill>
                <a:latin typeface="MrEavesXLSanOT" panose="020B0603060502020204" pitchFamily="34" charset="0"/>
              </a:rPr>
            </a:br>
            <a:r>
              <a:rPr lang="en-GB" sz="3200" b="1" dirty="0">
                <a:solidFill>
                  <a:srgbClr val="26B2A8"/>
                </a:solidFill>
                <a:latin typeface="MrEavesXLSanOTHeavy" panose="020B0603060502020204" pitchFamily="34" charset="77"/>
              </a:rPr>
              <a:t>3 in 10 </a:t>
            </a:r>
            <a:r>
              <a:rPr lang="en-GB" sz="2000" b="1" dirty="0">
                <a:solidFill>
                  <a:srgbClr val="26B2A8"/>
                </a:solidFill>
                <a:latin typeface="MrEavesXLSanOT" panose="020B0603060502020204" pitchFamily="34" charset="0"/>
              </a:rPr>
              <a:t>teenagers  </a:t>
            </a:r>
          </a:p>
        </p:txBody>
      </p:sp>
    </p:spTree>
    <p:extLst>
      <p:ext uri="{BB962C8B-B14F-4D97-AF65-F5344CB8AC3E}">
        <p14:creationId xmlns:p14="http://schemas.microsoft.com/office/powerpoint/2010/main" val="31290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9014E-1F9D-2C4F-BEEE-0FE0CBFDB44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B527E91-CC63-2630-4476-B8D3BB8FC0C7}"/>
              </a:ext>
            </a:extLst>
          </p:cNvPr>
          <p:cNvSpPr/>
          <p:nvPr/>
        </p:nvSpPr>
        <p:spPr>
          <a:xfrm>
            <a:off x="5263276" y="806615"/>
            <a:ext cx="3214465" cy="2175901"/>
          </a:xfrm>
          <a:prstGeom prst="rect">
            <a:avLst/>
          </a:prstGeom>
          <a:solidFill>
            <a:srgbClr val="3640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66B6FCA-FE7D-DFDE-D360-949AC877E46B}"/>
              </a:ext>
            </a:extLst>
          </p:cNvPr>
          <p:cNvSpPr/>
          <p:nvPr/>
        </p:nvSpPr>
        <p:spPr>
          <a:xfrm>
            <a:off x="7841924" y="3195469"/>
            <a:ext cx="3672142" cy="2049813"/>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B9EA8BD-8F8A-83FD-A7F5-B14418E225D8}"/>
              </a:ext>
            </a:extLst>
          </p:cNvPr>
          <p:cNvSpPr/>
          <p:nvPr/>
        </p:nvSpPr>
        <p:spPr>
          <a:xfrm>
            <a:off x="4195563" y="3189355"/>
            <a:ext cx="3463481" cy="2049813"/>
          </a:xfrm>
          <a:prstGeom prst="rect">
            <a:avLst/>
          </a:prstGeom>
          <a:solidFill>
            <a:srgbClr val="EDA3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251CF5-03DD-41C4-9B91-35BB2F5555C7}"/>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87294D-D730-34B5-9834-358E5898942F}"/>
              </a:ext>
            </a:extLst>
          </p:cNvPr>
          <p:cNvSpPr/>
          <p:nvPr/>
        </p:nvSpPr>
        <p:spPr>
          <a:xfrm>
            <a:off x="705136" y="806615"/>
            <a:ext cx="4377952" cy="2191310"/>
          </a:xfrm>
          <a:prstGeom prst="rect">
            <a:avLst/>
          </a:prstGeom>
          <a:solidFill>
            <a:srgbClr val="EDA34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A79ADD-EAB1-D9DE-87B5-9AE134BA6105}"/>
              </a:ext>
            </a:extLst>
          </p:cNvPr>
          <p:cNvSpPr txBox="1"/>
          <p:nvPr/>
        </p:nvSpPr>
        <p:spPr>
          <a:xfrm>
            <a:off x="888765" y="903026"/>
            <a:ext cx="3964589" cy="1846659"/>
          </a:xfrm>
          <a:prstGeom prst="rect">
            <a:avLst/>
          </a:prstGeom>
          <a:noFill/>
        </p:spPr>
        <p:txBody>
          <a:bodyPr wrap="square" rtlCol="0">
            <a:spAutoFit/>
          </a:bodyPr>
          <a:lstStyle/>
          <a:p>
            <a:pPr lvl="0"/>
            <a:r>
              <a:rPr lang="en-GB" sz="5400" b="1" dirty="0">
                <a:solidFill>
                  <a:srgbClr val="EDA346"/>
                </a:solidFill>
                <a:latin typeface="MrEavesXLSanOTHeavy" panose="020B0603060502020204" pitchFamily="34" charset="77"/>
              </a:rPr>
              <a:t>One in four </a:t>
            </a:r>
            <a:r>
              <a:rPr lang="en-GB" sz="2000" b="1" dirty="0">
                <a:solidFill>
                  <a:srgbClr val="EDA346"/>
                </a:solidFill>
                <a:latin typeface="MrEavesXLSanOT" panose="020B0603060502020204" pitchFamily="34" charset="0"/>
              </a:rPr>
              <a:t>parents say their teenagers do too many exams at GCSE level (FSM 30% vs not FSM 22%)  </a:t>
            </a:r>
          </a:p>
        </p:txBody>
      </p:sp>
      <p:sp>
        <p:nvSpPr>
          <p:cNvPr id="7" name="TextBox 6">
            <a:extLst>
              <a:ext uri="{FF2B5EF4-FFF2-40B4-BE49-F238E27FC236}">
                <a16:creationId xmlns:a16="http://schemas.microsoft.com/office/drawing/2014/main" id="{E9010E48-CD7D-2A31-F7DA-0A91F3ED5CAA}"/>
              </a:ext>
            </a:extLst>
          </p:cNvPr>
          <p:cNvSpPr txBox="1"/>
          <p:nvPr/>
        </p:nvSpPr>
        <p:spPr>
          <a:xfrm>
            <a:off x="5475570" y="1149246"/>
            <a:ext cx="3214464" cy="1354217"/>
          </a:xfrm>
          <a:prstGeom prst="rect">
            <a:avLst/>
          </a:prstGeom>
          <a:noFill/>
        </p:spPr>
        <p:txBody>
          <a:bodyPr wrap="square" rtlCol="0">
            <a:spAutoFit/>
          </a:bodyPr>
          <a:lstStyle/>
          <a:p>
            <a:pPr lvl="0"/>
            <a:r>
              <a:rPr lang="en-GB" sz="4200" b="1" dirty="0">
                <a:solidFill>
                  <a:schemeClr val="bg1"/>
                </a:solidFill>
                <a:latin typeface="MrEavesXLSanOTHeavy" panose="020B0603060502020204" pitchFamily="34" charset="77"/>
              </a:rPr>
              <a:t>Just a third</a:t>
            </a:r>
          </a:p>
          <a:p>
            <a:pPr lvl="0"/>
            <a:r>
              <a:rPr lang="en-GB" sz="2000" b="1" dirty="0">
                <a:solidFill>
                  <a:schemeClr val="bg1"/>
                </a:solidFill>
                <a:latin typeface="MrEavesXLSanOT" panose="020B0603060502020204" pitchFamily="34" charset="0"/>
              </a:rPr>
              <a:t>of primary school parents use breakfast clubs </a:t>
            </a:r>
          </a:p>
        </p:txBody>
      </p:sp>
      <p:pic>
        <p:nvPicPr>
          <p:cNvPr id="12" name="Picture 11">
            <a:extLst>
              <a:ext uri="{FF2B5EF4-FFF2-40B4-BE49-F238E27FC236}">
                <a16:creationId xmlns:a16="http://schemas.microsoft.com/office/drawing/2014/main" id="{2F744357-26B5-A1E0-8664-F603F7768266}"/>
              </a:ext>
            </a:extLst>
          </p:cNvPr>
          <p:cNvPicPr>
            <a:picLocks noChangeAspect="1"/>
          </p:cNvPicPr>
          <p:nvPr/>
        </p:nvPicPr>
        <p:blipFill>
          <a:blip r:embed="rId2"/>
          <a:stretch>
            <a:fillRect/>
          </a:stretch>
        </p:blipFill>
        <p:spPr>
          <a:xfrm>
            <a:off x="10225067" y="6257365"/>
            <a:ext cx="1556301" cy="346047"/>
          </a:xfrm>
          <a:prstGeom prst="rect">
            <a:avLst/>
          </a:prstGeom>
        </p:spPr>
      </p:pic>
      <p:sp>
        <p:nvSpPr>
          <p:cNvPr id="20" name="Rectangle 19">
            <a:extLst>
              <a:ext uri="{FF2B5EF4-FFF2-40B4-BE49-F238E27FC236}">
                <a16:creationId xmlns:a16="http://schemas.microsoft.com/office/drawing/2014/main" id="{528973BF-ED07-5437-4EE7-0ED1219D0227}"/>
              </a:ext>
            </a:extLst>
          </p:cNvPr>
          <p:cNvSpPr/>
          <p:nvPr/>
        </p:nvSpPr>
        <p:spPr>
          <a:xfrm>
            <a:off x="705135" y="3189355"/>
            <a:ext cx="3252911" cy="2051966"/>
          </a:xfrm>
          <a:prstGeom prst="rect">
            <a:avLst/>
          </a:prstGeom>
          <a:solidFill>
            <a:srgbClr val="3640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8894F90-D468-70B9-2CDE-8BFDA7E37110}"/>
              </a:ext>
            </a:extLst>
          </p:cNvPr>
          <p:cNvSpPr txBox="1"/>
          <p:nvPr/>
        </p:nvSpPr>
        <p:spPr>
          <a:xfrm>
            <a:off x="1335102" y="3270635"/>
            <a:ext cx="2832513" cy="1785104"/>
          </a:xfrm>
          <a:prstGeom prst="rect">
            <a:avLst/>
          </a:prstGeom>
          <a:noFill/>
        </p:spPr>
        <p:txBody>
          <a:bodyPr wrap="square" rtlCol="0">
            <a:spAutoFit/>
          </a:bodyPr>
          <a:lstStyle/>
          <a:p>
            <a:pPr lvl="0"/>
            <a:r>
              <a:rPr lang="en-GB" sz="3000" b="1" dirty="0">
                <a:solidFill>
                  <a:srgbClr val="36407B"/>
                </a:solidFill>
                <a:latin typeface="MrEavesXLSanOTHeavy" panose="020B0603060502020204" pitchFamily="34" charset="77"/>
              </a:rPr>
              <a:t>5% </a:t>
            </a:r>
            <a:r>
              <a:rPr lang="en-GB" sz="2000" b="1" dirty="0">
                <a:solidFill>
                  <a:srgbClr val="36407B"/>
                </a:solidFill>
                <a:latin typeface="MrEavesXLSanOT" panose="020B0603060502020204" pitchFamily="34" charset="0"/>
              </a:rPr>
              <a:t>of primary school parents would like to</a:t>
            </a:r>
          </a:p>
          <a:p>
            <a:pPr lvl="0"/>
            <a:r>
              <a:rPr lang="en-GB" sz="2000" b="1" dirty="0">
                <a:solidFill>
                  <a:srgbClr val="36407B"/>
                </a:solidFill>
                <a:latin typeface="MrEavesXLSanOT" panose="020B0603060502020204" pitchFamily="34" charset="0"/>
              </a:rPr>
              <a:t>use a breakfast club,</a:t>
            </a:r>
          </a:p>
          <a:p>
            <a:pPr lvl="0"/>
            <a:r>
              <a:rPr lang="en-GB" sz="2000" b="1" dirty="0">
                <a:solidFill>
                  <a:srgbClr val="36407B"/>
                </a:solidFill>
                <a:latin typeface="MrEavesXLSanOT" panose="020B0603060502020204" pitchFamily="34" charset="0"/>
              </a:rPr>
              <a:t>but the school doesn’t have the option</a:t>
            </a:r>
          </a:p>
        </p:txBody>
      </p:sp>
      <p:sp>
        <p:nvSpPr>
          <p:cNvPr id="23" name="TextBox 22">
            <a:extLst>
              <a:ext uri="{FF2B5EF4-FFF2-40B4-BE49-F238E27FC236}">
                <a16:creationId xmlns:a16="http://schemas.microsoft.com/office/drawing/2014/main" id="{184D3223-A301-6D45-878F-E44E82B472A2}"/>
              </a:ext>
            </a:extLst>
          </p:cNvPr>
          <p:cNvSpPr txBox="1"/>
          <p:nvPr/>
        </p:nvSpPr>
        <p:spPr>
          <a:xfrm>
            <a:off x="4433082" y="3270635"/>
            <a:ext cx="2960495" cy="1785104"/>
          </a:xfrm>
          <a:prstGeom prst="rect">
            <a:avLst/>
          </a:prstGeom>
          <a:noFill/>
        </p:spPr>
        <p:txBody>
          <a:bodyPr wrap="square" rtlCol="0">
            <a:spAutoFit/>
          </a:bodyPr>
          <a:lstStyle/>
          <a:p>
            <a:pPr lvl="0"/>
            <a:r>
              <a:rPr lang="en-GB" sz="3000" b="1" dirty="0">
                <a:solidFill>
                  <a:schemeClr val="bg1"/>
                </a:solidFill>
                <a:latin typeface="MrEavesXLSanOTHeavy" panose="020B0603060502020204" pitchFamily="34" charset="77"/>
              </a:rPr>
              <a:t>5% </a:t>
            </a:r>
            <a:r>
              <a:rPr lang="en-GB" sz="2000" b="1" dirty="0">
                <a:solidFill>
                  <a:schemeClr val="bg1"/>
                </a:solidFill>
                <a:latin typeface="MrEavesXLSanOT" panose="020B0603060502020204" pitchFamily="34" charset="0"/>
              </a:rPr>
              <a:t>of primary school parents would like to use one but say the existing breakfast club has no space for their child</a:t>
            </a:r>
          </a:p>
        </p:txBody>
      </p:sp>
      <p:sp>
        <p:nvSpPr>
          <p:cNvPr id="24" name="Rectangle 23">
            <a:extLst>
              <a:ext uri="{FF2B5EF4-FFF2-40B4-BE49-F238E27FC236}">
                <a16:creationId xmlns:a16="http://schemas.microsoft.com/office/drawing/2014/main" id="{52BF4952-DE2E-9E26-AA7B-FDFFED392EBD}"/>
              </a:ext>
            </a:extLst>
          </p:cNvPr>
          <p:cNvSpPr/>
          <p:nvPr/>
        </p:nvSpPr>
        <p:spPr>
          <a:xfrm>
            <a:off x="8661370" y="817319"/>
            <a:ext cx="2852696" cy="2175901"/>
          </a:xfrm>
          <a:prstGeom prst="rect">
            <a:avLst/>
          </a:prstGeom>
          <a:solidFill>
            <a:srgbClr val="E7345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21B9F7-1C2F-57C5-ACA4-F562916200B7}"/>
              </a:ext>
            </a:extLst>
          </p:cNvPr>
          <p:cNvSpPr txBox="1"/>
          <p:nvPr/>
        </p:nvSpPr>
        <p:spPr>
          <a:xfrm>
            <a:off x="8898887" y="900753"/>
            <a:ext cx="2404348" cy="1938992"/>
          </a:xfrm>
          <a:prstGeom prst="rect">
            <a:avLst/>
          </a:prstGeom>
          <a:noFill/>
        </p:spPr>
        <p:txBody>
          <a:bodyPr wrap="square" rtlCol="0">
            <a:spAutoFit/>
          </a:bodyPr>
          <a:lstStyle/>
          <a:p>
            <a:pPr lvl="0"/>
            <a:r>
              <a:rPr lang="en-GB" sz="4000" b="1" dirty="0">
                <a:solidFill>
                  <a:srgbClr val="E73458"/>
                </a:solidFill>
                <a:latin typeface="MrEavesXLSanOTHeavy" panose="020B0603060502020204" pitchFamily="34" charset="77"/>
              </a:rPr>
              <a:t>70%</a:t>
            </a:r>
            <a:endParaRPr lang="en-GB" sz="4000" b="1" dirty="0">
              <a:solidFill>
                <a:srgbClr val="E73458"/>
              </a:solidFill>
              <a:latin typeface="MrEavesXLSanOT" panose="020B0603060502020204" pitchFamily="34" charset="0"/>
            </a:endParaRPr>
          </a:p>
          <a:p>
            <a:pPr lvl="0"/>
            <a:r>
              <a:rPr lang="en-GB" sz="2000" b="1" dirty="0">
                <a:solidFill>
                  <a:srgbClr val="E73458"/>
                </a:solidFill>
                <a:latin typeface="MrEavesXLSanOT" panose="020B0603060502020204" pitchFamily="34" charset="0"/>
              </a:rPr>
              <a:t>of mums</a:t>
            </a:r>
          </a:p>
          <a:p>
            <a:pPr lvl="0"/>
            <a:r>
              <a:rPr lang="en-GB" sz="2000" b="1" dirty="0">
                <a:solidFill>
                  <a:srgbClr val="E73458"/>
                </a:solidFill>
                <a:latin typeface="MrEavesXLSanOT" panose="020B0603060502020204" pitchFamily="34" charset="0"/>
              </a:rPr>
              <a:t>say breakfast clubs help them get to work on time </a:t>
            </a:r>
          </a:p>
        </p:txBody>
      </p:sp>
      <p:sp>
        <p:nvSpPr>
          <p:cNvPr id="29" name="TextBox 28">
            <a:extLst>
              <a:ext uri="{FF2B5EF4-FFF2-40B4-BE49-F238E27FC236}">
                <a16:creationId xmlns:a16="http://schemas.microsoft.com/office/drawing/2014/main" id="{4E8987B3-07C6-2555-DBA0-533EA74BAAA8}"/>
              </a:ext>
            </a:extLst>
          </p:cNvPr>
          <p:cNvSpPr txBox="1"/>
          <p:nvPr/>
        </p:nvSpPr>
        <p:spPr>
          <a:xfrm>
            <a:off x="8079443" y="3274197"/>
            <a:ext cx="3380735" cy="1631216"/>
          </a:xfrm>
          <a:prstGeom prst="rect">
            <a:avLst/>
          </a:prstGeom>
          <a:noFill/>
        </p:spPr>
        <p:txBody>
          <a:bodyPr wrap="square" rtlCol="0">
            <a:spAutoFit/>
          </a:bodyPr>
          <a:lstStyle/>
          <a:p>
            <a:pPr lvl="0"/>
            <a:r>
              <a:rPr lang="en-GB" sz="3000" b="1" dirty="0">
                <a:solidFill>
                  <a:schemeClr val="bg1"/>
                </a:solidFill>
                <a:latin typeface="MrEavesXLSanOTHeavy" panose="020B0603060502020204" pitchFamily="34" charset="77"/>
              </a:rPr>
              <a:t>Almost one in five </a:t>
            </a:r>
            <a:r>
              <a:rPr lang="en-GB" sz="4000" b="1" dirty="0">
                <a:solidFill>
                  <a:schemeClr val="bg1"/>
                </a:solidFill>
                <a:latin typeface="MrEavesXLSanOTHeavy" panose="020B0603060502020204" pitchFamily="34" charset="77"/>
              </a:rPr>
              <a:t> </a:t>
            </a:r>
            <a:r>
              <a:rPr lang="en-GB" sz="2000" b="1" dirty="0">
                <a:solidFill>
                  <a:schemeClr val="bg1"/>
                </a:solidFill>
                <a:latin typeface="MrEavesXLSanOT" panose="020B0603060502020204" pitchFamily="34" charset="0"/>
              </a:rPr>
              <a:t>teenagers don’t feel safe at school (Not teenager specific 30% FSM vs 12% not) </a:t>
            </a:r>
          </a:p>
        </p:txBody>
      </p:sp>
      <p:pic>
        <p:nvPicPr>
          <p:cNvPr id="2" name="Picture 1">
            <a:extLst>
              <a:ext uri="{FF2B5EF4-FFF2-40B4-BE49-F238E27FC236}">
                <a16:creationId xmlns:a16="http://schemas.microsoft.com/office/drawing/2014/main" id="{A90640E4-FBC5-9088-89A9-9DFCCE282756}"/>
              </a:ext>
            </a:extLst>
          </p:cNvPr>
          <p:cNvPicPr>
            <a:picLocks noChangeAspect="1"/>
          </p:cNvPicPr>
          <p:nvPr/>
        </p:nvPicPr>
        <p:blipFill>
          <a:blip r:embed="rId3"/>
          <a:stretch>
            <a:fillRect/>
          </a:stretch>
        </p:blipFill>
        <p:spPr>
          <a:xfrm>
            <a:off x="888765" y="3425039"/>
            <a:ext cx="381000" cy="1574800"/>
          </a:xfrm>
          <a:prstGeom prst="rect">
            <a:avLst/>
          </a:prstGeom>
        </p:spPr>
      </p:pic>
      <p:pic>
        <p:nvPicPr>
          <p:cNvPr id="6" name="Picture 5">
            <a:extLst>
              <a:ext uri="{FF2B5EF4-FFF2-40B4-BE49-F238E27FC236}">
                <a16:creationId xmlns:a16="http://schemas.microsoft.com/office/drawing/2014/main" id="{246AE45A-7567-BB37-E02F-9DC9842EABC3}"/>
              </a:ext>
            </a:extLst>
          </p:cNvPr>
          <p:cNvPicPr>
            <a:picLocks noChangeAspect="1"/>
          </p:cNvPicPr>
          <p:nvPr/>
        </p:nvPicPr>
        <p:blipFill>
          <a:blip r:embed="rId4"/>
          <a:stretch>
            <a:fillRect/>
          </a:stretch>
        </p:blipFill>
        <p:spPr>
          <a:xfrm>
            <a:off x="10077779" y="1134798"/>
            <a:ext cx="1193800" cy="660400"/>
          </a:xfrm>
          <a:prstGeom prst="rect">
            <a:avLst/>
          </a:prstGeom>
        </p:spPr>
      </p:pic>
    </p:spTree>
    <p:extLst>
      <p:ext uri="{BB962C8B-B14F-4D97-AF65-F5344CB8AC3E}">
        <p14:creationId xmlns:p14="http://schemas.microsoft.com/office/powerpoint/2010/main" val="56617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32C95F-70C5-FE1A-F014-BBBB7D57E5A0}"/>
              </a:ext>
            </a:extLst>
          </p:cNvPr>
          <p:cNvSpPr/>
          <p:nvPr/>
        </p:nvSpPr>
        <p:spPr>
          <a:xfrm>
            <a:off x="8051449" y="1172985"/>
            <a:ext cx="3729919" cy="1800809"/>
          </a:xfrm>
          <a:prstGeom prst="rect">
            <a:avLst/>
          </a:prstGeom>
          <a:solidFill>
            <a:srgbClr val="3640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601ED6-5974-1921-AA53-146B8AC8C4D9}"/>
              </a:ext>
            </a:extLst>
          </p:cNvPr>
          <p:cNvSpPr txBox="1"/>
          <p:nvPr/>
        </p:nvSpPr>
        <p:spPr>
          <a:xfrm>
            <a:off x="603188" y="-949045"/>
            <a:ext cx="7378700" cy="461665"/>
          </a:xfrm>
          <a:prstGeom prst="rect">
            <a:avLst/>
          </a:prstGeom>
          <a:noFill/>
        </p:spPr>
        <p:txBody>
          <a:bodyPr wrap="square" rtlCol="0">
            <a:spAutoFit/>
          </a:bodyPr>
          <a:lstStyle/>
          <a:p>
            <a:r>
              <a:rPr lang="en-US" sz="2400" b="1" dirty="0">
                <a:solidFill>
                  <a:srgbClr val="36407B"/>
                </a:solidFill>
                <a:latin typeface="MrEavesXLSanOTHeavy" panose="020B0603060502020204" pitchFamily="34" charset="77"/>
              </a:rPr>
              <a:t>School Attendance</a:t>
            </a:r>
          </a:p>
        </p:txBody>
      </p:sp>
      <p:sp>
        <p:nvSpPr>
          <p:cNvPr id="2" name="Rectangle 1">
            <a:extLst>
              <a:ext uri="{FF2B5EF4-FFF2-40B4-BE49-F238E27FC236}">
                <a16:creationId xmlns:a16="http://schemas.microsoft.com/office/drawing/2014/main" id="{1C849B63-724F-5220-0F0E-CA832AF73270}"/>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B3CB15-F497-D5F0-5712-E5645D5F6ABE}"/>
              </a:ext>
            </a:extLst>
          </p:cNvPr>
          <p:cNvPicPr>
            <a:picLocks noChangeAspect="1"/>
          </p:cNvPicPr>
          <p:nvPr/>
        </p:nvPicPr>
        <p:blipFill>
          <a:blip r:embed="rId2"/>
          <a:stretch>
            <a:fillRect/>
          </a:stretch>
        </p:blipFill>
        <p:spPr>
          <a:xfrm>
            <a:off x="10225067" y="6257365"/>
            <a:ext cx="1556301" cy="346047"/>
          </a:xfrm>
          <a:prstGeom prst="rect">
            <a:avLst/>
          </a:prstGeom>
        </p:spPr>
      </p:pic>
      <p:sp>
        <p:nvSpPr>
          <p:cNvPr id="4" name="TextBox 3">
            <a:extLst>
              <a:ext uri="{FF2B5EF4-FFF2-40B4-BE49-F238E27FC236}">
                <a16:creationId xmlns:a16="http://schemas.microsoft.com/office/drawing/2014/main" id="{A56A4015-4D72-B099-2602-6B0988F0A7C9}"/>
              </a:ext>
            </a:extLst>
          </p:cNvPr>
          <p:cNvSpPr txBox="1"/>
          <p:nvPr/>
        </p:nvSpPr>
        <p:spPr>
          <a:xfrm>
            <a:off x="655558" y="1230102"/>
            <a:ext cx="7326330" cy="4553041"/>
          </a:xfrm>
          <a:prstGeom prst="rect">
            <a:avLst/>
          </a:prstGeom>
          <a:noFill/>
        </p:spPr>
        <p:txBody>
          <a:bodyPr wrap="square" rtlCol="0">
            <a:spAutoFit/>
          </a:bodyPr>
          <a:lstStyle/>
          <a:p>
            <a:pPr marL="285750" indent="-285750">
              <a:lnSpc>
                <a:spcPts val="3200"/>
              </a:lnSpc>
              <a:buFont typeface="Arial" panose="020B0604020202020204" pitchFamily="34" charset="0"/>
              <a:buChar char="•"/>
            </a:pPr>
            <a:r>
              <a:rPr lang="en-GB" sz="2000" b="1" dirty="0">
                <a:latin typeface="MrEavesXLSanOT" panose="020B0603060502020204" pitchFamily="34" charset="0"/>
              </a:rPr>
              <a:t>More than half </a:t>
            </a:r>
            <a:r>
              <a:rPr lang="en-GB" sz="1600" dirty="0">
                <a:latin typeface="MrEavesXLSanOT" panose="020B0603060502020204" pitchFamily="34" charset="0"/>
              </a:rPr>
              <a:t>of parents have sent their child to school when they are ill</a:t>
            </a:r>
          </a:p>
          <a:p>
            <a:pPr marL="285750" indent="-285750">
              <a:lnSpc>
                <a:spcPts val="3200"/>
              </a:lnSpc>
              <a:buFont typeface="Arial" panose="020B0604020202020204" pitchFamily="34" charset="0"/>
              <a:buChar char="•"/>
            </a:pPr>
            <a:r>
              <a:rPr lang="en-GB" sz="2000" b="1" dirty="0">
                <a:latin typeface="MrEavesXLSanOT" panose="020B0603060502020204" pitchFamily="34" charset="0"/>
              </a:rPr>
              <a:t>One in five </a:t>
            </a:r>
            <a:r>
              <a:rPr lang="en-GB" sz="1600" dirty="0">
                <a:latin typeface="MrEavesXLSanOT" panose="020B0603060502020204" pitchFamily="34" charset="0"/>
              </a:rPr>
              <a:t>teens have refused to go to school in the last year despite their parent thinking they should go (Not teen specific FSM 32% vs not 16%) </a:t>
            </a:r>
          </a:p>
          <a:p>
            <a:pPr marL="285750" indent="-285750">
              <a:lnSpc>
                <a:spcPts val="3200"/>
              </a:lnSpc>
              <a:buFont typeface="Arial" panose="020B0604020202020204" pitchFamily="34" charset="0"/>
              <a:buChar char="•"/>
            </a:pPr>
            <a:r>
              <a:rPr lang="en-GB" sz="2000" b="1" dirty="0">
                <a:latin typeface="MrEavesXLSanOT" panose="020B0603060502020204" pitchFamily="34" charset="0"/>
              </a:rPr>
              <a:t>One in five</a:t>
            </a:r>
            <a:r>
              <a:rPr lang="en-GB" sz="1600" dirty="0">
                <a:latin typeface="MrEavesXLSanOT" panose="020B0603060502020204" pitchFamily="34" charset="0"/>
              </a:rPr>
              <a:t> parents say it is harder to get their teen to school since the pandemic (Not teen specific FSM 34% vs 15%)  </a:t>
            </a:r>
          </a:p>
          <a:p>
            <a:pPr marL="285750" indent="-285750">
              <a:lnSpc>
                <a:spcPts val="3200"/>
              </a:lnSpc>
              <a:buFont typeface="Arial" panose="020B0604020202020204" pitchFamily="34" charset="0"/>
              <a:buChar char="•"/>
            </a:pPr>
            <a:r>
              <a:rPr lang="en-GB" sz="2000" b="1" dirty="0">
                <a:latin typeface="MrEavesXLSanOT" panose="020B0603060502020204" pitchFamily="34" charset="0"/>
              </a:rPr>
              <a:t>Almost a third </a:t>
            </a:r>
            <a:r>
              <a:rPr lang="en-GB" sz="1600" dirty="0">
                <a:latin typeface="MrEavesXLSanOT" panose="020B0603060502020204" pitchFamily="34" charset="0"/>
              </a:rPr>
              <a:t>of (31%) parents are ‘more relaxed’ about getting kids to school since the pandemic (FSM 43%) </a:t>
            </a:r>
          </a:p>
          <a:p>
            <a:pPr marL="285750" indent="-285750">
              <a:lnSpc>
                <a:spcPts val="3200"/>
              </a:lnSpc>
              <a:buFont typeface="Arial" panose="020B0604020202020204" pitchFamily="34" charset="0"/>
              <a:buChar char="•"/>
            </a:pPr>
            <a:r>
              <a:rPr lang="en-GB" sz="2000" b="1" dirty="0">
                <a:latin typeface="MrEavesXLSanOT" panose="020B0603060502020204" pitchFamily="34" charset="0"/>
              </a:rPr>
              <a:t>44% </a:t>
            </a:r>
            <a:r>
              <a:rPr lang="en-GB" sz="1600" dirty="0">
                <a:latin typeface="MrEavesXLSanOT" panose="020B0603060502020204" pitchFamily="34" charset="0"/>
              </a:rPr>
              <a:t>of parents support fines for parents if their children miss school without authorisation or a good reason (FSM 49%) </a:t>
            </a:r>
          </a:p>
          <a:p>
            <a:pPr marL="285750" indent="-285750">
              <a:lnSpc>
                <a:spcPts val="3200"/>
              </a:lnSpc>
              <a:buFont typeface="Arial" panose="020B0604020202020204" pitchFamily="34" charset="0"/>
              <a:buChar char="•"/>
            </a:pPr>
            <a:r>
              <a:rPr lang="en-GB" sz="1600" dirty="0">
                <a:latin typeface="MrEavesXLSanOT" panose="020B0603060502020204" pitchFamily="34" charset="0"/>
              </a:rPr>
              <a:t>Majority of parents say a £60 fine for term-time holidays </a:t>
            </a:r>
            <a:r>
              <a:rPr lang="en-GB" sz="2000" b="1" dirty="0">
                <a:latin typeface="MrEavesXLSanOT" panose="020B0603060502020204" pitchFamily="34" charset="0"/>
              </a:rPr>
              <a:t>doesn’t bother them </a:t>
            </a:r>
            <a:r>
              <a:rPr lang="en-GB" sz="1600" dirty="0">
                <a:latin typeface="MrEavesXLSanOT" panose="020B0603060502020204" pitchFamily="34" charset="0"/>
              </a:rPr>
              <a:t>(FSM less likely to do it 48% vs not FSM 32%) </a:t>
            </a:r>
          </a:p>
        </p:txBody>
      </p:sp>
      <p:sp>
        <p:nvSpPr>
          <p:cNvPr id="6" name="TextBox 5">
            <a:extLst>
              <a:ext uri="{FF2B5EF4-FFF2-40B4-BE49-F238E27FC236}">
                <a16:creationId xmlns:a16="http://schemas.microsoft.com/office/drawing/2014/main" id="{B25A6C3E-1A1C-D5E6-1EDC-F695B9641A00}"/>
              </a:ext>
            </a:extLst>
          </p:cNvPr>
          <p:cNvSpPr txBox="1"/>
          <p:nvPr/>
        </p:nvSpPr>
        <p:spPr>
          <a:xfrm>
            <a:off x="705135" y="543558"/>
            <a:ext cx="10557933" cy="553998"/>
          </a:xfrm>
          <a:prstGeom prst="rect">
            <a:avLst/>
          </a:prstGeom>
          <a:noFill/>
        </p:spPr>
        <p:txBody>
          <a:bodyPr wrap="square" rtlCol="0">
            <a:spAutoFit/>
          </a:bodyPr>
          <a:lstStyle/>
          <a:p>
            <a:r>
              <a:rPr lang="en-GB" sz="3000" b="1" dirty="0">
                <a:solidFill>
                  <a:srgbClr val="E73458"/>
                </a:solidFill>
                <a:latin typeface="MrEavesXLSanOTHeavy" panose="020B0603060502020204" pitchFamily="34" charset="77"/>
              </a:rPr>
              <a:t>School attendance</a:t>
            </a:r>
          </a:p>
        </p:txBody>
      </p:sp>
      <p:sp>
        <p:nvSpPr>
          <p:cNvPr id="11" name="TextBox 10">
            <a:extLst>
              <a:ext uri="{FF2B5EF4-FFF2-40B4-BE49-F238E27FC236}">
                <a16:creationId xmlns:a16="http://schemas.microsoft.com/office/drawing/2014/main" id="{830DB850-4470-5AEB-3DF2-B16BF3AC9DEC}"/>
              </a:ext>
            </a:extLst>
          </p:cNvPr>
          <p:cNvSpPr txBox="1"/>
          <p:nvPr/>
        </p:nvSpPr>
        <p:spPr>
          <a:xfrm>
            <a:off x="8301901" y="1333431"/>
            <a:ext cx="3368887" cy="1477328"/>
          </a:xfrm>
          <a:prstGeom prst="rect">
            <a:avLst/>
          </a:prstGeom>
          <a:noFill/>
        </p:spPr>
        <p:txBody>
          <a:bodyPr wrap="square" rtlCol="0">
            <a:spAutoFit/>
          </a:bodyPr>
          <a:lstStyle/>
          <a:p>
            <a:r>
              <a:rPr lang="en-GB" sz="3000" b="1" dirty="0">
                <a:solidFill>
                  <a:schemeClr val="bg1"/>
                </a:solidFill>
                <a:latin typeface="MrEavesXLSanOTHeavy" panose="020B0603060502020204" pitchFamily="34" charset="77"/>
              </a:rPr>
              <a:t>Three quarters </a:t>
            </a:r>
            <a:r>
              <a:rPr lang="en-GB" sz="2000" b="1" dirty="0">
                <a:solidFill>
                  <a:schemeClr val="bg1"/>
                </a:solidFill>
                <a:latin typeface="MrEavesXLSanOT" panose="020B0603060502020204" pitchFamily="34" charset="0"/>
              </a:rPr>
              <a:t>of parents agree that every school day matters; 1 in 10 parents disagree </a:t>
            </a:r>
          </a:p>
        </p:txBody>
      </p:sp>
      <p:sp>
        <p:nvSpPr>
          <p:cNvPr id="12" name="Rectangle 11">
            <a:extLst>
              <a:ext uri="{FF2B5EF4-FFF2-40B4-BE49-F238E27FC236}">
                <a16:creationId xmlns:a16="http://schemas.microsoft.com/office/drawing/2014/main" id="{8A8F4B1B-CCFE-C5C1-7249-CFC6406CBB93}"/>
              </a:ext>
            </a:extLst>
          </p:cNvPr>
          <p:cNvSpPr/>
          <p:nvPr/>
        </p:nvSpPr>
        <p:spPr>
          <a:xfrm>
            <a:off x="8051449" y="3140864"/>
            <a:ext cx="3729919" cy="2421347"/>
          </a:xfrm>
          <a:prstGeom prst="rect">
            <a:avLst/>
          </a:prstGeom>
          <a:solidFill>
            <a:srgbClr val="00728C">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DD4FB8-7BDB-0AAD-C460-E4058A866C74}"/>
              </a:ext>
            </a:extLst>
          </p:cNvPr>
          <p:cNvSpPr txBox="1"/>
          <p:nvPr/>
        </p:nvSpPr>
        <p:spPr>
          <a:xfrm>
            <a:off x="8301901" y="3208069"/>
            <a:ext cx="3368887" cy="2200602"/>
          </a:xfrm>
          <a:prstGeom prst="rect">
            <a:avLst/>
          </a:prstGeom>
          <a:noFill/>
        </p:spPr>
        <p:txBody>
          <a:bodyPr wrap="square" rtlCol="0">
            <a:spAutoFit/>
          </a:bodyPr>
          <a:lstStyle/>
          <a:p>
            <a:r>
              <a:rPr lang="en-GB" sz="3700" b="1" dirty="0">
                <a:solidFill>
                  <a:srgbClr val="00728C"/>
                </a:solidFill>
                <a:latin typeface="MrEavesXLSanOTHeavy" panose="020B0603060502020204" pitchFamily="34" charset="77"/>
              </a:rPr>
              <a:t>More than half </a:t>
            </a:r>
            <a:r>
              <a:rPr lang="en-GB" sz="2000" b="1" dirty="0">
                <a:solidFill>
                  <a:srgbClr val="00728C"/>
                </a:solidFill>
                <a:latin typeface="MrEavesXLSanOT" panose="020B0603060502020204" pitchFamily="34" charset="0"/>
              </a:rPr>
              <a:t>of parents have had, or would consider, their</a:t>
            </a:r>
          </a:p>
          <a:p>
            <a:r>
              <a:rPr lang="en-GB" sz="2000" b="1" dirty="0">
                <a:solidFill>
                  <a:srgbClr val="00728C"/>
                </a:solidFill>
                <a:latin typeface="MrEavesXLSanOT" panose="020B0603060502020204" pitchFamily="34" charset="0"/>
              </a:rPr>
              <a:t>child missing</a:t>
            </a:r>
          </a:p>
          <a:p>
            <a:r>
              <a:rPr lang="en-GB" sz="2000" b="1" dirty="0">
                <a:solidFill>
                  <a:srgbClr val="00728C"/>
                </a:solidFill>
                <a:latin typeface="MrEavesXLSanOT" panose="020B0603060502020204" pitchFamily="34" charset="0"/>
              </a:rPr>
              <a:t>school for a day or</a:t>
            </a:r>
          </a:p>
          <a:p>
            <a:r>
              <a:rPr lang="en-GB" sz="2000" b="1" dirty="0">
                <a:solidFill>
                  <a:srgbClr val="00728C"/>
                </a:solidFill>
                <a:latin typeface="MrEavesXLSanOT" panose="020B0603060502020204" pitchFamily="34" charset="0"/>
              </a:rPr>
              <a:t>more for a holiday </a:t>
            </a:r>
          </a:p>
        </p:txBody>
      </p:sp>
      <p:pic>
        <p:nvPicPr>
          <p:cNvPr id="8" name="Picture 7">
            <a:extLst>
              <a:ext uri="{FF2B5EF4-FFF2-40B4-BE49-F238E27FC236}">
                <a16:creationId xmlns:a16="http://schemas.microsoft.com/office/drawing/2014/main" id="{3506F65A-70FA-822E-D42A-EB64185B2243}"/>
              </a:ext>
            </a:extLst>
          </p:cNvPr>
          <p:cNvPicPr>
            <a:picLocks noChangeAspect="1"/>
          </p:cNvPicPr>
          <p:nvPr/>
        </p:nvPicPr>
        <p:blipFill>
          <a:blip r:embed="rId3"/>
          <a:stretch>
            <a:fillRect/>
          </a:stretch>
        </p:blipFill>
        <p:spPr>
          <a:xfrm>
            <a:off x="10461971" y="4268188"/>
            <a:ext cx="1159122" cy="1066588"/>
          </a:xfrm>
          <a:prstGeom prst="rect">
            <a:avLst/>
          </a:prstGeom>
        </p:spPr>
      </p:pic>
    </p:spTree>
    <p:extLst>
      <p:ext uri="{BB962C8B-B14F-4D97-AF65-F5344CB8AC3E}">
        <p14:creationId xmlns:p14="http://schemas.microsoft.com/office/powerpoint/2010/main" val="61601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BDF3C6-E24B-E235-34DB-6822182FDD8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5308171" cy="5920635"/>
          </a:xfrm>
          <a:prstGeom prst="rect">
            <a:avLst/>
          </a:prstGeom>
        </p:spPr>
      </p:pic>
      <p:sp>
        <p:nvSpPr>
          <p:cNvPr id="4" name="TextBox 3">
            <a:extLst>
              <a:ext uri="{FF2B5EF4-FFF2-40B4-BE49-F238E27FC236}">
                <a16:creationId xmlns:a16="http://schemas.microsoft.com/office/drawing/2014/main" id="{F1B7DD8C-2E28-0978-8C1C-25C136C38E0D}"/>
              </a:ext>
            </a:extLst>
          </p:cNvPr>
          <p:cNvSpPr txBox="1"/>
          <p:nvPr/>
        </p:nvSpPr>
        <p:spPr>
          <a:xfrm>
            <a:off x="5704426" y="543558"/>
            <a:ext cx="5844433" cy="553998"/>
          </a:xfrm>
          <a:prstGeom prst="rect">
            <a:avLst/>
          </a:prstGeom>
          <a:noFill/>
        </p:spPr>
        <p:txBody>
          <a:bodyPr wrap="square" rtlCol="0">
            <a:spAutoFit/>
          </a:bodyPr>
          <a:lstStyle/>
          <a:p>
            <a:r>
              <a:rPr lang="en-GB" sz="3000" b="1" dirty="0">
                <a:solidFill>
                  <a:srgbClr val="E73458"/>
                </a:solidFill>
                <a:latin typeface="MrEavesXLSanOTHeavy" panose="020B0603060502020204" pitchFamily="34" charset="77"/>
              </a:rPr>
              <a:t>Recommendations</a:t>
            </a:r>
          </a:p>
        </p:txBody>
      </p:sp>
      <p:sp>
        <p:nvSpPr>
          <p:cNvPr id="9" name="TextBox 8">
            <a:extLst>
              <a:ext uri="{FF2B5EF4-FFF2-40B4-BE49-F238E27FC236}">
                <a16:creationId xmlns:a16="http://schemas.microsoft.com/office/drawing/2014/main" id="{56108E12-D406-F830-CDA2-09BBA3154E71}"/>
              </a:ext>
            </a:extLst>
          </p:cNvPr>
          <p:cNvSpPr txBox="1"/>
          <p:nvPr/>
        </p:nvSpPr>
        <p:spPr>
          <a:xfrm>
            <a:off x="5677006" y="1230102"/>
            <a:ext cx="6254111" cy="3211135"/>
          </a:xfrm>
          <a:prstGeom prst="rect">
            <a:avLst/>
          </a:prstGeom>
          <a:noFill/>
        </p:spPr>
        <p:txBody>
          <a:bodyPr wrap="square" rtlCol="0">
            <a:spAutoFit/>
          </a:bodyPr>
          <a:lstStyle/>
          <a:p>
            <a:pPr>
              <a:lnSpc>
                <a:spcPts val="3200"/>
              </a:lnSpc>
            </a:pPr>
            <a:r>
              <a:rPr lang="en-GB" sz="2000" b="1" dirty="0">
                <a:solidFill>
                  <a:srgbClr val="E73458"/>
                </a:solidFill>
                <a:latin typeface="MrEavesXLSanOT" panose="020B0603060502020204" pitchFamily="34" charset="77"/>
              </a:rPr>
              <a:t>Governments that listen to parents</a:t>
            </a:r>
            <a:endParaRPr lang="en-GB" sz="2000" dirty="0">
              <a:solidFill>
                <a:srgbClr val="E73458"/>
              </a:solidFill>
              <a:latin typeface="MrEavesXLSanOT" panose="020B0603060502020204" pitchFamily="34" charset="77"/>
            </a:endParaRPr>
          </a:p>
          <a:p>
            <a:endParaRPr lang="en-GB" sz="1600" b="1" dirty="0">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Commit to listening to parents before decisions are made. </a:t>
            </a:r>
            <a:r>
              <a:rPr lang="en-GB" sz="1600" dirty="0">
                <a:latin typeface="MrEavesXLSanOT" panose="020B0603060502020204" pitchFamily="34" charset="77"/>
              </a:rPr>
              <a:t>Parents often tell us they are overlooked when changes are made; we should consult parents as standard ahead of major policy announcements. </a:t>
            </a:r>
          </a:p>
          <a:p>
            <a:pPr marL="285750" indent="-285750">
              <a:buFont typeface="Arial" panose="020B0604020202020204" pitchFamily="34" charset="0"/>
              <a:buChar char="•"/>
            </a:pPr>
            <a:endParaRPr lang="en-GB" sz="1600" b="1" dirty="0">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Commission school inspectorates to conduct an annual assessment of parent opinion. </a:t>
            </a:r>
            <a:r>
              <a:rPr lang="en-GB" sz="1600" dirty="0">
                <a:latin typeface="MrEavesXLSanOT" panose="020B0603060502020204" pitchFamily="34" charset="77"/>
              </a:rPr>
              <a:t>We can do much more to understand the views of parents and how happy they are with the education their child is receiving. Schools should be required to support this annual survey to help individual schools understand the views of their parents and provide a national snapshot of parent opinion.</a:t>
            </a:r>
          </a:p>
        </p:txBody>
      </p:sp>
      <p:sp>
        <p:nvSpPr>
          <p:cNvPr id="11" name="Rectangle 10">
            <a:extLst>
              <a:ext uri="{FF2B5EF4-FFF2-40B4-BE49-F238E27FC236}">
                <a16:creationId xmlns:a16="http://schemas.microsoft.com/office/drawing/2014/main" id="{6DDE8746-6C70-0A8C-EBA1-D85839B1DAD9}"/>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BE0E47B-B90D-B78D-DCDF-102DE15B3803}"/>
              </a:ext>
            </a:extLst>
          </p:cNvPr>
          <p:cNvPicPr>
            <a:picLocks noChangeAspect="1"/>
          </p:cNvPicPr>
          <p:nvPr/>
        </p:nvPicPr>
        <p:blipFill>
          <a:blip r:embed="rId3"/>
          <a:stretch>
            <a:fillRect/>
          </a:stretch>
        </p:blipFill>
        <p:spPr>
          <a:xfrm>
            <a:off x="10225067" y="6257365"/>
            <a:ext cx="1556301" cy="346047"/>
          </a:xfrm>
          <a:prstGeom prst="rect">
            <a:avLst/>
          </a:prstGeom>
        </p:spPr>
      </p:pic>
    </p:spTree>
    <p:extLst>
      <p:ext uri="{BB962C8B-B14F-4D97-AF65-F5344CB8AC3E}">
        <p14:creationId xmlns:p14="http://schemas.microsoft.com/office/powerpoint/2010/main" val="84988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308AC4-FBF6-47A5-A344-3CE0E9B5075B}"/>
              </a:ext>
            </a:extLst>
          </p:cNvPr>
          <p:cNvGrpSpPr/>
          <p:nvPr/>
        </p:nvGrpSpPr>
        <p:grpSpPr>
          <a:xfrm>
            <a:off x="433137" y="-1277062"/>
            <a:ext cx="10748208" cy="791459"/>
            <a:chOff x="433138" y="-1096668"/>
            <a:chExt cx="10748208" cy="2618922"/>
          </a:xfrm>
        </p:grpSpPr>
        <p:sp>
          <p:nvSpPr>
            <p:cNvPr id="5" name="TextBox 4">
              <a:extLst>
                <a:ext uri="{FF2B5EF4-FFF2-40B4-BE49-F238E27FC236}">
                  <a16:creationId xmlns:a16="http://schemas.microsoft.com/office/drawing/2014/main" id="{8ADFE04E-7169-7C71-16FD-48A369BB1021}"/>
                </a:ext>
              </a:extLst>
            </p:cNvPr>
            <p:cNvSpPr txBox="1"/>
            <p:nvPr/>
          </p:nvSpPr>
          <p:spPr>
            <a:xfrm>
              <a:off x="433138" y="-1096668"/>
              <a:ext cx="10509832" cy="461665"/>
            </a:xfrm>
            <a:prstGeom prst="rect">
              <a:avLst/>
            </a:prstGeom>
            <a:noFill/>
          </p:spPr>
          <p:txBody>
            <a:bodyPr wrap="square" rtlCol="0">
              <a:spAutoFit/>
            </a:bodyPr>
            <a:lstStyle/>
            <a:p>
              <a:r>
                <a:rPr lang="en-US" sz="2400" b="1" dirty="0">
                  <a:solidFill>
                    <a:srgbClr val="36407B"/>
                  </a:solidFill>
                  <a:latin typeface="MrEavesXLSanOTHeavy" panose="020B0603060502020204" pitchFamily="34" charset="77"/>
                </a:rPr>
                <a:t>Recommendations:</a:t>
              </a:r>
            </a:p>
          </p:txBody>
        </p:sp>
        <p:sp>
          <p:nvSpPr>
            <p:cNvPr id="6" name="TextBox 5">
              <a:extLst>
                <a:ext uri="{FF2B5EF4-FFF2-40B4-BE49-F238E27FC236}">
                  <a16:creationId xmlns:a16="http://schemas.microsoft.com/office/drawing/2014/main" id="{83F02AB5-6FB9-F4F2-9D66-0FB876D6C25A}"/>
                </a:ext>
              </a:extLst>
            </p:cNvPr>
            <p:cNvSpPr txBox="1"/>
            <p:nvPr/>
          </p:nvSpPr>
          <p:spPr>
            <a:xfrm>
              <a:off x="433138" y="1183700"/>
              <a:ext cx="10748208" cy="338554"/>
            </a:xfrm>
            <a:prstGeom prst="rect">
              <a:avLst/>
            </a:prstGeom>
            <a:noFill/>
          </p:spPr>
          <p:txBody>
            <a:bodyPr wrap="square" rtlCol="0">
              <a:spAutoFit/>
            </a:bodyPr>
            <a:lstStyle/>
            <a:p>
              <a:pPr marL="285750" lvl="0" indent="-285750">
                <a:buFont typeface="Arial" panose="020B0604020202020204" pitchFamily="34" charset="0"/>
                <a:buChar char="•"/>
              </a:pPr>
              <a:endParaRPr lang="en-GB" sz="1600" dirty="0">
                <a:latin typeface="MrEavesXLSanOT" panose="020B0603060502020204" pitchFamily="34" charset="0"/>
              </a:endParaRPr>
            </a:p>
          </p:txBody>
        </p:sp>
      </p:grpSp>
      <p:sp>
        <p:nvSpPr>
          <p:cNvPr id="13" name="TextBox 12">
            <a:extLst>
              <a:ext uri="{FF2B5EF4-FFF2-40B4-BE49-F238E27FC236}">
                <a16:creationId xmlns:a16="http://schemas.microsoft.com/office/drawing/2014/main" id="{C15B9BF5-E4C0-9D67-D6AA-D37F35CD7778}"/>
              </a:ext>
            </a:extLst>
          </p:cNvPr>
          <p:cNvSpPr txBox="1"/>
          <p:nvPr/>
        </p:nvSpPr>
        <p:spPr>
          <a:xfrm>
            <a:off x="655558" y="543558"/>
            <a:ext cx="11009573" cy="4011355"/>
          </a:xfrm>
          <a:prstGeom prst="rect">
            <a:avLst/>
          </a:prstGeom>
          <a:noFill/>
        </p:spPr>
        <p:txBody>
          <a:bodyPr wrap="square" rtlCol="0">
            <a:spAutoFit/>
          </a:bodyPr>
          <a:lstStyle/>
          <a:p>
            <a:pPr>
              <a:lnSpc>
                <a:spcPts val="3200"/>
              </a:lnSpc>
            </a:pPr>
            <a:r>
              <a:rPr lang="en-GB" sz="2000" b="1" dirty="0">
                <a:solidFill>
                  <a:srgbClr val="E73458"/>
                </a:solidFill>
                <a:latin typeface="MrEavesXLSanOT" panose="020B0603060502020204" pitchFamily="34" charset="77"/>
              </a:rPr>
              <a:t>The cost-of-living crisis and helping parents in poverty</a:t>
            </a:r>
          </a:p>
          <a:p>
            <a:pPr marL="285750" indent="-285750">
              <a:buFont typeface="Arial" panose="020B0604020202020204" pitchFamily="34" charset="0"/>
              <a:buChar char="•"/>
            </a:pPr>
            <a:endParaRPr lang="en-GB" sz="2000" b="1" dirty="0">
              <a:solidFill>
                <a:srgbClr val="E73458"/>
              </a:solidFill>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Help parents with the cost of a family day out. </a:t>
            </a:r>
            <a:r>
              <a:rPr lang="en-GB" sz="1600" dirty="0">
                <a:latin typeface="MrEavesXLSanOT" panose="020B0603060502020204" pitchFamily="34" charset="77"/>
              </a:rPr>
              <a:t>Many parents are struggling with the cost of living, and our National Parent Survey tells us that school trips and family days out are big casualties of stretched household budgets, particularly for the poorest parents. Where the taxpayer is funding trains and other transport infrastructure, we should give away heavily </a:t>
            </a:r>
            <a:r>
              <a:rPr lang="en-GB" sz="1600" u="none" strike="noStrike" baseline="0" dirty="0">
                <a:solidFill>
                  <a:srgbClr val="000000"/>
                </a:solidFill>
                <a:latin typeface="MrEavesXLSanOT" panose="020B0603060502020204" pitchFamily="34" charset="77"/>
              </a:rPr>
              <a:t>discounted or family days out for parents on the lowest incomes. </a:t>
            </a:r>
          </a:p>
          <a:p>
            <a:pPr marL="285750" indent="-285750">
              <a:buFont typeface="Arial" panose="020B0604020202020204" pitchFamily="34" charset="0"/>
              <a:buChar char="•"/>
            </a:pPr>
            <a:endParaRPr lang="en-GB" sz="1600" dirty="0">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The cost of sending a child to school should be included as standard in any approach to reducing poverty. </a:t>
            </a:r>
            <a:r>
              <a:rPr lang="en-GB" sz="1600" dirty="0">
                <a:latin typeface="MrEavesXLSanOT" panose="020B0603060502020204" pitchFamily="34" charset="77"/>
              </a:rPr>
              <a:t>An independent advisory body should be established to assess the true cost of sending a child to school. This advisory body should publish an annual assessment of the cost of school and make recommendations to ministers on how to reduce school costs. </a:t>
            </a:r>
          </a:p>
          <a:p>
            <a:pPr marL="285750" indent="-285750">
              <a:buFont typeface="Arial" panose="020B0604020202020204" pitchFamily="34" charset="0"/>
              <a:buChar char="•"/>
            </a:pPr>
            <a:endParaRPr lang="en-GB" sz="1600" dirty="0">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While nearly half of all parents say they are particularly concerned about the cost of school uniform, this isn’t the only concern for parents. </a:t>
            </a:r>
            <a:r>
              <a:rPr lang="en-GB" sz="1600" dirty="0">
                <a:latin typeface="MrEavesXLSanOT" panose="020B0603060502020204" pitchFamily="34" charset="77"/>
              </a:rPr>
              <a:t>The cost of trips is only just behind uniform as a major worry for parents. Many other additional school costs are keeping some parents up at night. Tackling the cost of school is about more than just uniform and any new advisory body needs to look at all the extra costs that can quickly add up for parents.</a:t>
            </a:r>
          </a:p>
        </p:txBody>
      </p:sp>
      <p:sp>
        <p:nvSpPr>
          <p:cNvPr id="14" name="Rectangle 13">
            <a:extLst>
              <a:ext uri="{FF2B5EF4-FFF2-40B4-BE49-F238E27FC236}">
                <a16:creationId xmlns:a16="http://schemas.microsoft.com/office/drawing/2014/main" id="{61789D27-CEB5-7EF1-E616-00B5BBFDFC16}"/>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4D2AD4A-54AD-FC4E-E8BC-14546D76EC38}"/>
              </a:ext>
            </a:extLst>
          </p:cNvPr>
          <p:cNvPicPr>
            <a:picLocks noChangeAspect="1"/>
          </p:cNvPicPr>
          <p:nvPr/>
        </p:nvPicPr>
        <p:blipFill>
          <a:blip r:embed="rId2"/>
          <a:stretch>
            <a:fillRect/>
          </a:stretch>
        </p:blipFill>
        <p:spPr>
          <a:xfrm>
            <a:off x="10225067" y="6257365"/>
            <a:ext cx="1556301" cy="346047"/>
          </a:xfrm>
          <a:prstGeom prst="rect">
            <a:avLst/>
          </a:prstGeom>
        </p:spPr>
      </p:pic>
    </p:spTree>
    <p:extLst>
      <p:ext uri="{BB962C8B-B14F-4D97-AF65-F5344CB8AC3E}">
        <p14:creationId xmlns:p14="http://schemas.microsoft.com/office/powerpoint/2010/main" val="422427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4E24A-FE86-06E8-663D-DB5256D0E254}"/>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B730D52F-D7E6-874F-92C5-1F19A7BB682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5308171" cy="5920636"/>
          </a:xfrm>
          <a:prstGeom prst="rect">
            <a:avLst/>
          </a:prstGeom>
        </p:spPr>
      </p:pic>
      <p:sp>
        <p:nvSpPr>
          <p:cNvPr id="9" name="TextBox 8">
            <a:extLst>
              <a:ext uri="{FF2B5EF4-FFF2-40B4-BE49-F238E27FC236}">
                <a16:creationId xmlns:a16="http://schemas.microsoft.com/office/drawing/2014/main" id="{3D7137E2-C0EE-1E03-CC3A-DC03ACF480EB}"/>
              </a:ext>
            </a:extLst>
          </p:cNvPr>
          <p:cNvSpPr txBox="1"/>
          <p:nvPr/>
        </p:nvSpPr>
        <p:spPr>
          <a:xfrm>
            <a:off x="5677006" y="543558"/>
            <a:ext cx="6314697" cy="3293209"/>
          </a:xfrm>
          <a:prstGeom prst="rect">
            <a:avLst/>
          </a:prstGeom>
          <a:noFill/>
        </p:spPr>
        <p:txBody>
          <a:bodyPr wrap="square" rtlCol="0">
            <a:spAutoFit/>
          </a:bodyPr>
          <a:lstStyle/>
          <a:p>
            <a:pPr marL="285750" indent="-285750">
              <a:buFont typeface="Arial" panose="020B0604020202020204" pitchFamily="34" charset="0"/>
              <a:buChar char="•"/>
            </a:pPr>
            <a:r>
              <a:rPr lang="en-GB" sz="1600" b="1" dirty="0">
                <a:latin typeface="MrEavesXLSanOT" panose="020B0603060502020204" pitchFamily="34" charset="77"/>
              </a:rPr>
              <a:t>Support new Parent Teacher Associations (PTAs) in our poorest areas to boost enrichment, school trips and reduce the cost of uniform. </a:t>
            </a:r>
            <a:r>
              <a:rPr lang="en-GB" sz="1600" dirty="0">
                <a:latin typeface="MrEavesXLSanOT" panose="020B0603060502020204" pitchFamily="34" charset="77"/>
              </a:rPr>
              <a:t>We have no official record of PTA groups, so we don’t know which schools have a PTA or which schools don’t. The School Census should be amended to include a question on PTAs to establish how many schools have a PTA group. Once we have this information, we should commit to quickly identifying schools in areas of high disadvantage without a PTA group.</a:t>
            </a:r>
          </a:p>
          <a:p>
            <a:pPr marL="285750" indent="-285750">
              <a:buFont typeface="Arial" panose="020B0604020202020204" pitchFamily="34" charset="0"/>
              <a:buChar char="•"/>
            </a:pPr>
            <a:endParaRPr lang="en-GB" sz="1600" dirty="0">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A match fund for PTAs should be introduced to support parents who raise money for schools, particularly in our poorest communities. </a:t>
            </a:r>
            <a:r>
              <a:rPr lang="en-GB" sz="1600" dirty="0">
                <a:latin typeface="MrEavesXLSanOT" panose="020B0603060502020204" pitchFamily="34" charset="77"/>
              </a:rPr>
              <a:t>This fund would apply to new PTAs set up in disadvantaged areas to support enrichment, school trips and help with school uniform costs.</a:t>
            </a:r>
          </a:p>
        </p:txBody>
      </p:sp>
      <p:sp>
        <p:nvSpPr>
          <p:cNvPr id="10" name="Rectangle 9">
            <a:extLst>
              <a:ext uri="{FF2B5EF4-FFF2-40B4-BE49-F238E27FC236}">
                <a16:creationId xmlns:a16="http://schemas.microsoft.com/office/drawing/2014/main" id="{DBBEBA91-D7B0-8CCE-5FFB-35581C9AB4C8}"/>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90E3B68-DDC5-2703-14BF-E38217C865F7}"/>
              </a:ext>
            </a:extLst>
          </p:cNvPr>
          <p:cNvPicPr>
            <a:picLocks noChangeAspect="1"/>
          </p:cNvPicPr>
          <p:nvPr/>
        </p:nvPicPr>
        <p:blipFill>
          <a:blip r:embed="rId3"/>
          <a:stretch>
            <a:fillRect/>
          </a:stretch>
        </p:blipFill>
        <p:spPr>
          <a:xfrm>
            <a:off x="10225067" y="6257365"/>
            <a:ext cx="1556301" cy="346047"/>
          </a:xfrm>
          <a:prstGeom prst="rect">
            <a:avLst/>
          </a:prstGeom>
        </p:spPr>
      </p:pic>
    </p:spTree>
    <p:extLst>
      <p:ext uri="{BB962C8B-B14F-4D97-AF65-F5344CB8AC3E}">
        <p14:creationId xmlns:p14="http://schemas.microsoft.com/office/powerpoint/2010/main" val="325745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F7FD00A-2DE2-4F23-6485-425DEED1443E}"/>
              </a:ext>
            </a:extLst>
          </p:cNvPr>
          <p:cNvSpPr/>
          <p:nvPr/>
        </p:nvSpPr>
        <p:spPr>
          <a:xfrm>
            <a:off x="8065699" y="1666521"/>
            <a:ext cx="3152937" cy="3362815"/>
          </a:xfrm>
          <a:prstGeom prst="rect">
            <a:avLst/>
          </a:prstGeom>
          <a:solidFill>
            <a:srgbClr val="E7345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4F2AF1-D15B-5A01-0FC4-5222D5BA858F}"/>
              </a:ext>
            </a:extLst>
          </p:cNvPr>
          <p:cNvSpPr/>
          <p:nvPr/>
        </p:nvSpPr>
        <p:spPr>
          <a:xfrm>
            <a:off x="4623146" y="1659987"/>
            <a:ext cx="3152937" cy="3362815"/>
          </a:xfrm>
          <a:prstGeom prst="rect">
            <a:avLst/>
          </a:prstGeom>
          <a:solidFill>
            <a:srgbClr val="E7345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AAC2DEA-FCFB-A8F9-AC0F-15DA13A81BB1}"/>
              </a:ext>
            </a:extLst>
          </p:cNvPr>
          <p:cNvSpPr/>
          <p:nvPr/>
        </p:nvSpPr>
        <p:spPr>
          <a:xfrm>
            <a:off x="1165959" y="1659988"/>
            <a:ext cx="3152937" cy="3362815"/>
          </a:xfrm>
          <a:prstGeom prst="rect">
            <a:avLst/>
          </a:prstGeom>
          <a:solidFill>
            <a:srgbClr val="E7345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0B6F39-F2F2-5559-154C-FFA9E1D1FC2A}"/>
              </a:ext>
            </a:extLst>
          </p:cNvPr>
          <p:cNvSpPr txBox="1"/>
          <p:nvPr/>
        </p:nvSpPr>
        <p:spPr>
          <a:xfrm>
            <a:off x="0" y="450819"/>
            <a:ext cx="12192000" cy="553998"/>
          </a:xfrm>
          <a:prstGeom prst="rect">
            <a:avLst/>
          </a:prstGeom>
          <a:noFill/>
        </p:spPr>
        <p:txBody>
          <a:bodyPr wrap="square" rtlCol="0">
            <a:spAutoFit/>
          </a:bodyPr>
          <a:lstStyle/>
          <a:p>
            <a:pPr algn="ctr"/>
            <a:r>
              <a:rPr lang="en-US" sz="3000" b="1" dirty="0">
                <a:solidFill>
                  <a:srgbClr val="E73458"/>
                </a:solidFill>
                <a:latin typeface="MrEavesXLSanOTHeavy" panose="020B0603060502020204" pitchFamily="34" charset="77"/>
              </a:rPr>
              <a:t>The National Parent Survey in numbers</a:t>
            </a:r>
          </a:p>
        </p:txBody>
      </p:sp>
      <p:sp>
        <p:nvSpPr>
          <p:cNvPr id="8" name="Rectangle 7">
            <a:extLst>
              <a:ext uri="{FF2B5EF4-FFF2-40B4-BE49-F238E27FC236}">
                <a16:creationId xmlns:a16="http://schemas.microsoft.com/office/drawing/2014/main" id="{FE89EFFC-3544-232A-E0FE-5DD1CD92408E}"/>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73458"/>
              </a:solidFill>
            </a:endParaRPr>
          </a:p>
        </p:txBody>
      </p:sp>
      <p:sp>
        <p:nvSpPr>
          <p:cNvPr id="10" name="TextBox 9">
            <a:extLst>
              <a:ext uri="{FF2B5EF4-FFF2-40B4-BE49-F238E27FC236}">
                <a16:creationId xmlns:a16="http://schemas.microsoft.com/office/drawing/2014/main" id="{2C6FB420-7F69-E8BF-6BD3-4684DD826D32}"/>
              </a:ext>
            </a:extLst>
          </p:cNvPr>
          <p:cNvSpPr txBox="1"/>
          <p:nvPr/>
        </p:nvSpPr>
        <p:spPr>
          <a:xfrm>
            <a:off x="1165959" y="2110869"/>
            <a:ext cx="3152937" cy="733534"/>
          </a:xfrm>
          <a:prstGeom prst="rect">
            <a:avLst/>
          </a:prstGeom>
          <a:noFill/>
        </p:spPr>
        <p:txBody>
          <a:bodyPr wrap="square" rtlCol="0">
            <a:spAutoFit/>
          </a:bodyPr>
          <a:lstStyle/>
          <a:p>
            <a:pPr algn="ctr">
              <a:lnSpc>
                <a:spcPts val="2500"/>
              </a:lnSpc>
            </a:pPr>
            <a:r>
              <a:rPr lang="en-GB" sz="2000" b="1" dirty="0">
                <a:solidFill>
                  <a:srgbClr val="E73458"/>
                </a:solidFill>
                <a:latin typeface="MrEavesXLSanOTHeavy" panose="020B0603060502020204" pitchFamily="34" charset="77"/>
              </a:rPr>
              <a:t>One of Britain’s</a:t>
            </a:r>
            <a:br>
              <a:rPr lang="en-GB" sz="2000" b="1" dirty="0">
                <a:solidFill>
                  <a:srgbClr val="E73458"/>
                </a:solidFill>
                <a:latin typeface="MrEavesXLSanOTHeavy" panose="020B0603060502020204" pitchFamily="34" charset="77"/>
              </a:rPr>
            </a:br>
            <a:r>
              <a:rPr lang="en-GB" sz="2000" b="1" dirty="0">
                <a:solidFill>
                  <a:srgbClr val="E73458"/>
                </a:solidFill>
                <a:latin typeface="MrEavesXLSanOTHeavy" panose="020B0603060502020204" pitchFamily="34" charset="77"/>
              </a:rPr>
              <a:t>biggest parent polls</a:t>
            </a:r>
          </a:p>
        </p:txBody>
      </p:sp>
      <p:sp>
        <p:nvSpPr>
          <p:cNvPr id="11" name="TextBox 10">
            <a:extLst>
              <a:ext uri="{FF2B5EF4-FFF2-40B4-BE49-F238E27FC236}">
                <a16:creationId xmlns:a16="http://schemas.microsoft.com/office/drawing/2014/main" id="{46A2807A-C04B-1B5D-07E8-D3329B694CFA}"/>
              </a:ext>
            </a:extLst>
          </p:cNvPr>
          <p:cNvSpPr txBox="1"/>
          <p:nvPr/>
        </p:nvSpPr>
        <p:spPr>
          <a:xfrm>
            <a:off x="1165958" y="2903603"/>
            <a:ext cx="3167571" cy="1661993"/>
          </a:xfrm>
          <a:prstGeom prst="rect">
            <a:avLst/>
          </a:prstGeom>
          <a:noFill/>
        </p:spPr>
        <p:txBody>
          <a:bodyPr wrap="square" rtlCol="0">
            <a:spAutoFit/>
          </a:bodyPr>
          <a:lstStyle/>
          <a:p>
            <a:pPr algn="ctr"/>
            <a:r>
              <a:rPr lang="en-GB" sz="1600" dirty="0">
                <a:latin typeface="MrEavesXLSanOT" panose="020B0603060502020204" pitchFamily="34" charset="0"/>
              </a:rPr>
              <a:t>YouGov surveyed</a:t>
            </a:r>
            <a:br>
              <a:rPr lang="en-GB" sz="1600" dirty="0">
                <a:latin typeface="MrEavesXLSanOT" panose="020B0603060502020204" pitchFamily="34" charset="0"/>
              </a:rPr>
            </a:br>
            <a:r>
              <a:rPr lang="en-GB" sz="1600" b="1" dirty="0">
                <a:latin typeface="MrEavesXLSanOT" panose="020B0603060502020204" pitchFamily="34" charset="0"/>
              </a:rPr>
              <a:t>almost 5,500 parents</a:t>
            </a:r>
            <a:br>
              <a:rPr lang="en-GB" sz="1600" dirty="0">
                <a:latin typeface="MrEavesXLSanOT" panose="020B0603060502020204" pitchFamily="34" charset="0"/>
              </a:rPr>
            </a:br>
            <a:r>
              <a:rPr lang="en-GB" sz="1600" dirty="0">
                <a:latin typeface="MrEavesXLSanOT" panose="020B0603060502020204" pitchFamily="34" charset="0"/>
              </a:rPr>
              <a:t>of children aged 4-18</a:t>
            </a:r>
            <a:br>
              <a:rPr lang="en-GB" sz="1600" dirty="0">
                <a:latin typeface="MrEavesXLSanOT" panose="020B0603060502020204" pitchFamily="34" charset="0"/>
              </a:rPr>
            </a:br>
            <a:r>
              <a:rPr lang="en-GB" sz="1600" dirty="0">
                <a:latin typeface="MrEavesXLSanOT" panose="020B0603060502020204" pitchFamily="34" charset="0"/>
              </a:rPr>
              <a:t>across all parts of the UK</a:t>
            </a:r>
          </a:p>
          <a:p>
            <a:pPr algn="ctr"/>
            <a:endParaRPr lang="en-GB" sz="1600" i="1" dirty="0">
              <a:latin typeface="MrEavesXLSanOT" panose="020B0603060502020204" pitchFamily="34" charset="0"/>
            </a:endParaRPr>
          </a:p>
          <a:p>
            <a:pPr algn="ctr"/>
            <a:r>
              <a:rPr lang="en-GB" sz="1100" i="1" dirty="0">
                <a:latin typeface="MrEavesXLSanOT" panose="020B0603060502020204" pitchFamily="34" charset="0"/>
              </a:rPr>
              <a:t>[Scotland: 1,300, Wales: 850,</a:t>
            </a:r>
            <a:br>
              <a:rPr lang="en-GB" sz="1100" i="1" dirty="0">
                <a:latin typeface="MrEavesXLSanOT" panose="020B0603060502020204" pitchFamily="34" charset="0"/>
              </a:rPr>
            </a:br>
            <a:r>
              <a:rPr lang="en-GB" sz="1100" i="1" dirty="0">
                <a:latin typeface="MrEavesXLSanOT" panose="020B0603060502020204" pitchFamily="34" charset="0"/>
              </a:rPr>
              <a:t>England: 3,000, Northern Ireland: 300]</a:t>
            </a:r>
          </a:p>
        </p:txBody>
      </p:sp>
      <p:pic>
        <p:nvPicPr>
          <p:cNvPr id="12" name="Picture 11">
            <a:extLst>
              <a:ext uri="{FF2B5EF4-FFF2-40B4-BE49-F238E27FC236}">
                <a16:creationId xmlns:a16="http://schemas.microsoft.com/office/drawing/2014/main" id="{F2AE02A5-FE6F-F0F2-A1C5-74CD7896EFB0}"/>
              </a:ext>
            </a:extLst>
          </p:cNvPr>
          <p:cNvPicPr>
            <a:picLocks noChangeAspect="1"/>
          </p:cNvPicPr>
          <p:nvPr/>
        </p:nvPicPr>
        <p:blipFill>
          <a:blip r:embed="rId2"/>
          <a:stretch>
            <a:fillRect/>
          </a:stretch>
        </p:blipFill>
        <p:spPr>
          <a:xfrm>
            <a:off x="2450990" y="1303576"/>
            <a:ext cx="788962" cy="788962"/>
          </a:xfrm>
          <a:prstGeom prst="rect">
            <a:avLst/>
          </a:prstGeom>
        </p:spPr>
      </p:pic>
      <p:sp>
        <p:nvSpPr>
          <p:cNvPr id="17" name="TextBox 16">
            <a:extLst>
              <a:ext uri="{FF2B5EF4-FFF2-40B4-BE49-F238E27FC236}">
                <a16:creationId xmlns:a16="http://schemas.microsoft.com/office/drawing/2014/main" id="{F5A026D6-1F91-EED0-35C4-DE1BA510807B}"/>
              </a:ext>
            </a:extLst>
          </p:cNvPr>
          <p:cNvSpPr txBox="1"/>
          <p:nvPr/>
        </p:nvSpPr>
        <p:spPr>
          <a:xfrm>
            <a:off x="4608512" y="2110869"/>
            <a:ext cx="3167571" cy="733534"/>
          </a:xfrm>
          <a:prstGeom prst="rect">
            <a:avLst/>
          </a:prstGeom>
          <a:noFill/>
        </p:spPr>
        <p:txBody>
          <a:bodyPr wrap="square" rtlCol="0">
            <a:spAutoFit/>
          </a:bodyPr>
          <a:lstStyle/>
          <a:p>
            <a:pPr algn="ctr">
              <a:lnSpc>
                <a:spcPts val="2500"/>
              </a:lnSpc>
            </a:pPr>
            <a:r>
              <a:rPr lang="en-GB" sz="2000" b="1" dirty="0">
                <a:solidFill>
                  <a:srgbClr val="E73458"/>
                </a:solidFill>
                <a:latin typeface="MrEavesXLSanOTHeavy" panose="020B0603060502020204" pitchFamily="34" charset="77"/>
              </a:rPr>
              <a:t>One of the largest</a:t>
            </a:r>
            <a:br>
              <a:rPr lang="en-GB" sz="2000" b="1" dirty="0">
                <a:solidFill>
                  <a:srgbClr val="E73458"/>
                </a:solidFill>
                <a:latin typeface="MrEavesXLSanOTHeavy" panose="020B0603060502020204" pitchFamily="34" charset="77"/>
              </a:rPr>
            </a:br>
            <a:r>
              <a:rPr lang="en-GB" sz="2000" b="1" dirty="0">
                <a:solidFill>
                  <a:srgbClr val="E73458"/>
                </a:solidFill>
                <a:latin typeface="MrEavesXLSanOTHeavy" panose="020B0603060502020204" pitchFamily="34" charset="77"/>
              </a:rPr>
              <a:t>datasets in the UK</a:t>
            </a:r>
          </a:p>
        </p:txBody>
      </p:sp>
      <p:sp>
        <p:nvSpPr>
          <p:cNvPr id="18" name="TextBox 17">
            <a:extLst>
              <a:ext uri="{FF2B5EF4-FFF2-40B4-BE49-F238E27FC236}">
                <a16:creationId xmlns:a16="http://schemas.microsoft.com/office/drawing/2014/main" id="{61140BF9-22C4-904B-4215-A0A02E6EC157}"/>
              </a:ext>
            </a:extLst>
          </p:cNvPr>
          <p:cNvSpPr txBox="1"/>
          <p:nvPr/>
        </p:nvSpPr>
        <p:spPr>
          <a:xfrm>
            <a:off x="4637779" y="2903603"/>
            <a:ext cx="3152937" cy="1077218"/>
          </a:xfrm>
          <a:prstGeom prst="rect">
            <a:avLst/>
          </a:prstGeom>
          <a:noFill/>
        </p:spPr>
        <p:txBody>
          <a:bodyPr wrap="square" rtlCol="0">
            <a:spAutoFit/>
          </a:bodyPr>
          <a:lstStyle/>
          <a:p>
            <a:pPr algn="ctr"/>
            <a:r>
              <a:rPr lang="en-GB" sz="1600" dirty="0">
                <a:latin typeface="MrEavesXLSanOT" panose="020B0603060502020204" pitchFamily="34" charset="0"/>
              </a:rPr>
              <a:t>45 questions and 131</a:t>
            </a:r>
            <a:br>
              <a:rPr lang="en-GB" sz="1600" dirty="0">
                <a:latin typeface="MrEavesXLSanOT" panose="020B0603060502020204" pitchFamily="34" charset="0"/>
              </a:rPr>
            </a:br>
            <a:r>
              <a:rPr lang="en-GB" sz="1600" dirty="0">
                <a:latin typeface="MrEavesXLSanOT" panose="020B0603060502020204" pitchFamily="34" charset="0"/>
              </a:rPr>
              <a:t>demographic subgroups,</a:t>
            </a:r>
            <a:br>
              <a:rPr lang="en-GB" sz="1600" dirty="0">
                <a:latin typeface="MrEavesXLSanOT" panose="020B0603060502020204" pitchFamily="34" charset="0"/>
              </a:rPr>
            </a:br>
            <a:r>
              <a:rPr lang="en-GB" sz="1600" b="1" dirty="0">
                <a:latin typeface="MrEavesXLSanOT" panose="020B0603060502020204" pitchFamily="34" charset="0"/>
              </a:rPr>
              <a:t>over 100,000 different</a:t>
            </a:r>
            <a:br>
              <a:rPr lang="en-GB" sz="1600" b="1" dirty="0">
                <a:latin typeface="MrEavesXLSanOT" panose="020B0603060502020204" pitchFamily="34" charset="0"/>
              </a:rPr>
            </a:br>
            <a:r>
              <a:rPr lang="en-GB" sz="1600" b="1" dirty="0">
                <a:latin typeface="MrEavesXLSanOT" panose="020B0603060502020204" pitchFamily="34" charset="0"/>
              </a:rPr>
              <a:t>pieces of data</a:t>
            </a:r>
          </a:p>
        </p:txBody>
      </p:sp>
      <p:pic>
        <p:nvPicPr>
          <p:cNvPr id="19" name="Picture 18">
            <a:extLst>
              <a:ext uri="{FF2B5EF4-FFF2-40B4-BE49-F238E27FC236}">
                <a16:creationId xmlns:a16="http://schemas.microsoft.com/office/drawing/2014/main" id="{F4CF7D54-10DF-6D18-E87D-CE4246AF98B0}"/>
              </a:ext>
            </a:extLst>
          </p:cNvPr>
          <p:cNvPicPr>
            <a:picLocks noChangeAspect="1"/>
          </p:cNvPicPr>
          <p:nvPr/>
        </p:nvPicPr>
        <p:blipFill>
          <a:blip r:embed="rId3"/>
          <a:stretch>
            <a:fillRect/>
          </a:stretch>
        </p:blipFill>
        <p:spPr>
          <a:xfrm>
            <a:off x="5832415" y="1384660"/>
            <a:ext cx="763663" cy="676840"/>
          </a:xfrm>
          <a:prstGeom prst="rect">
            <a:avLst/>
          </a:prstGeom>
        </p:spPr>
      </p:pic>
      <p:sp>
        <p:nvSpPr>
          <p:cNvPr id="20" name="TextBox 19">
            <a:extLst>
              <a:ext uri="{FF2B5EF4-FFF2-40B4-BE49-F238E27FC236}">
                <a16:creationId xmlns:a16="http://schemas.microsoft.com/office/drawing/2014/main" id="{ADCE297E-ABF6-F86A-6F84-D4A6F2CD387C}"/>
              </a:ext>
            </a:extLst>
          </p:cNvPr>
          <p:cNvSpPr txBox="1"/>
          <p:nvPr/>
        </p:nvSpPr>
        <p:spPr>
          <a:xfrm>
            <a:off x="8065699" y="2114157"/>
            <a:ext cx="3152937" cy="394339"/>
          </a:xfrm>
          <a:prstGeom prst="rect">
            <a:avLst/>
          </a:prstGeom>
          <a:noFill/>
        </p:spPr>
        <p:txBody>
          <a:bodyPr wrap="square" rtlCol="0">
            <a:spAutoFit/>
          </a:bodyPr>
          <a:lstStyle/>
          <a:p>
            <a:pPr algn="ctr">
              <a:lnSpc>
                <a:spcPts val="2500"/>
              </a:lnSpc>
            </a:pPr>
            <a:r>
              <a:rPr lang="en-GB" sz="2000" b="1" dirty="0" err="1">
                <a:solidFill>
                  <a:srgbClr val="E73458"/>
                </a:solidFill>
                <a:latin typeface="MrEavesXLSanOTHeavy" panose="020B0603060502020204" pitchFamily="34" charset="77"/>
              </a:rPr>
              <a:t>Parentkind</a:t>
            </a:r>
            <a:endParaRPr lang="en-GB" sz="2000" b="1" dirty="0">
              <a:solidFill>
                <a:srgbClr val="E73458"/>
              </a:solidFill>
              <a:latin typeface="MrEavesXLSanOTHeavy" panose="020B0603060502020204" pitchFamily="34" charset="77"/>
            </a:endParaRPr>
          </a:p>
        </p:txBody>
      </p:sp>
      <p:sp>
        <p:nvSpPr>
          <p:cNvPr id="21" name="TextBox 20">
            <a:extLst>
              <a:ext uri="{FF2B5EF4-FFF2-40B4-BE49-F238E27FC236}">
                <a16:creationId xmlns:a16="http://schemas.microsoft.com/office/drawing/2014/main" id="{559946B8-67AC-02AA-4439-386A0893C088}"/>
              </a:ext>
            </a:extLst>
          </p:cNvPr>
          <p:cNvSpPr txBox="1"/>
          <p:nvPr/>
        </p:nvSpPr>
        <p:spPr>
          <a:xfrm>
            <a:off x="8080332" y="2632429"/>
            <a:ext cx="3112205" cy="1815882"/>
          </a:xfrm>
          <a:prstGeom prst="rect">
            <a:avLst/>
          </a:prstGeom>
          <a:noFill/>
        </p:spPr>
        <p:txBody>
          <a:bodyPr wrap="square" rtlCol="0">
            <a:spAutoFit/>
          </a:bodyPr>
          <a:lstStyle/>
          <a:p>
            <a:pPr algn="ctr" rtl="0"/>
            <a:r>
              <a:rPr lang="en-GB" sz="1600" dirty="0">
                <a:effectLst/>
              </a:rPr>
              <a:t>is one of the largest parent charities in the UK</a:t>
            </a:r>
            <a:r>
              <a:rPr lang="en-GB" sz="1600" dirty="0"/>
              <a:t>. </a:t>
            </a:r>
            <a:r>
              <a:rPr lang="en-GB" sz="1600" b="1" dirty="0">
                <a:effectLst/>
              </a:rPr>
              <a:t>For almost</a:t>
            </a:r>
            <a:br>
              <a:rPr lang="en-GB" sz="1600" b="1" dirty="0">
                <a:effectLst/>
              </a:rPr>
            </a:br>
            <a:r>
              <a:rPr lang="en-GB" sz="1600" b="1" dirty="0">
                <a:effectLst/>
              </a:rPr>
              <a:t>70 years</a:t>
            </a:r>
            <a:r>
              <a:rPr lang="en-GB" sz="1600" dirty="0"/>
              <a:t>, </a:t>
            </a:r>
            <a:r>
              <a:rPr lang="en-GB" sz="1600" dirty="0">
                <a:effectLst/>
              </a:rPr>
              <a:t>we have been the</a:t>
            </a:r>
            <a:br>
              <a:rPr lang="en-GB" sz="1600" dirty="0">
                <a:effectLst/>
              </a:rPr>
            </a:br>
            <a:r>
              <a:rPr lang="en-GB" sz="1600" dirty="0">
                <a:effectLst/>
              </a:rPr>
              <a:t>voice of parents in education</a:t>
            </a:r>
            <a:br>
              <a:rPr lang="en-GB" sz="1600" dirty="0">
                <a:effectLst/>
              </a:rPr>
            </a:br>
            <a:r>
              <a:rPr lang="en-GB" sz="1600" dirty="0">
                <a:effectLst/>
              </a:rPr>
              <a:t>and have a </a:t>
            </a:r>
            <a:r>
              <a:rPr lang="en-GB" sz="1600" b="1" dirty="0">
                <a:effectLst/>
              </a:rPr>
              <a:t>network of almost 20,000 parent groups across the United Kingdom</a:t>
            </a:r>
            <a:endParaRPr lang="en-GB" sz="1600" b="1" dirty="0"/>
          </a:p>
        </p:txBody>
      </p:sp>
      <p:pic>
        <p:nvPicPr>
          <p:cNvPr id="22" name="Picture 21">
            <a:extLst>
              <a:ext uri="{FF2B5EF4-FFF2-40B4-BE49-F238E27FC236}">
                <a16:creationId xmlns:a16="http://schemas.microsoft.com/office/drawing/2014/main" id="{89126DF0-73E6-2EB2-EB16-B42B68E2F788}"/>
              </a:ext>
            </a:extLst>
          </p:cNvPr>
          <p:cNvPicPr>
            <a:picLocks noChangeAspect="1"/>
          </p:cNvPicPr>
          <p:nvPr/>
        </p:nvPicPr>
        <p:blipFill>
          <a:blip r:embed="rId4"/>
          <a:stretch>
            <a:fillRect/>
          </a:stretch>
        </p:blipFill>
        <p:spPr>
          <a:xfrm>
            <a:off x="9159277" y="1492803"/>
            <a:ext cx="998043" cy="500086"/>
          </a:xfrm>
          <a:prstGeom prst="rect">
            <a:avLst/>
          </a:prstGeom>
        </p:spPr>
      </p:pic>
      <p:pic>
        <p:nvPicPr>
          <p:cNvPr id="23" name="Picture 22">
            <a:extLst>
              <a:ext uri="{FF2B5EF4-FFF2-40B4-BE49-F238E27FC236}">
                <a16:creationId xmlns:a16="http://schemas.microsoft.com/office/drawing/2014/main" id="{56698D02-D0A1-C6FF-9C96-C537596682E5}"/>
              </a:ext>
            </a:extLst>
          </p:cNvPr>
          <p:cNvPicPr>
            <a:picLocks noChangeAspect="1"/>
          </p:cNvPicPr>
          <p:nvPr/>
        </p:nvPicPr>
        <p:blipFill>
          <a:blip r:embed="rId5"/>
          <a:stretch>
            <a:fillRect/>
          </a:stretch>
        </p:blipFill>
        <p:spPr>
          <a:xfrm>
            <a:off x="10225067" y="6257365"/>
            <a:ext cx="1556301" cy="346047"/>
          </a:xfrm>
          <a:prstGeom prst="rect">
            <a:avLst/>
          </a:prstGeom>
        </p:spPr>
      </p:pic>
    </p:spTree>
    <p:extLst>
      <p:ext uri="{BB962C8B-B14F-4D97-AF65-F5344CB8AC3E}">
        <p14:creationId xmlns:p14="http://schemas.microsoft.com/office/powerpoint/2010/main" val="1068855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1C907-2709-BC78-0AD8-5D142C18C61B}"/>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24737DAE-9489-5DD4-E0D6-3B396E5040B5}"/>
              </a:ext>
            </a:extLst>
          </p:cNvPr>
          <p:cNvSpPr txBox="1"/>
          <p:nvPr/>
        </p:nvSpPr>
        <p:spPr>
          <a:xfrm>
            <a:off x="655558" y="543558"/>
            <a:ext cx="11009573" cy="4557914"/>
          </a:xfrm>
          <a:prstGeom prst="rect">
            <a:avLst/>
          </a:prstGeom>
          <a:noFill/>
        </p:spPr>
        <p:txBody>
          <a:bodyPr wrap="square" rtlCol="0">
            <a:spAutoFit/>
          </a:bodyPr>
          <a:lstStyle/>
          <a:p>
            <a:pPr>
              <a:lnSpc>
                <a:spcPts val="3200"/>
              </a:lnSpc>
            </a:pPr>
            <a:r>
              <a:rPr lang="en-GB" sz="2000" b="1" dirty="0">
                <a:solidFill>
                  <a:srgbClr val="E73458"/>
                </a:solidFill>
                <a:latin typeface="MrEavesXLSanOT" panose="020B0603060502020204" pitchFamily="34" charset="77"/>
              </a:rPr>
              <a:t>Cracking down on social media and smartphones</a:t>
            </a:r>
            <a:endParaRPr lang="en-GB" sz="1600" b="1" dirty="0">
              <a:latin typeface="MrEavesXLSanOT" panose="020B0603060502020204" pitchFamily="34" charset="77"/>
            </a:endParaRPr>
          </a:p>
          <a:p>
            <a:pPr marL="285750" indent="-285750">
              <a:buFont typeface="Arial" panose="020B0604020202020204" pitchFamily="34" charset="0"/>
              <a:buChar char="•"/>
            </a:pPr>
            <a:endParaRPr lang="en-GB" sz="1600" dirty="0">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Introduce a Smartphone Ban Bill. </a:t>
            </a:r>
            <a:r>
              <a:rPr lang="en-GB" sz="1600" dirty="0">
                <a:latin typeface="MrEavesXLSanOT" panose="020B0603060502020204" pitchFamily="34" charset="77"/>
              </a:rPr>
              <a:t>Children spend significant amounts of their time outside school staring at screens. Simply preventing phone use at school isn’t enough. Governments should establish a major scientific review of the evidence on the impact of smartphones and social media on children. This review should be the basis for new measures to introduce a social media age of consent at 16, restrictions on the marketing of smartphones to children under 16 and a total ban on smartphones in schools.</a:t>
            </a:r>
          </a:p>
          <a:p>
            <a:pPr marL="285750" indent="-285750">
              <a:lnSpc>
                <a:spcPts val="3200"/>
              </a:lnSpc>
              <a:buFont typeface="Arial" panose="020B0604020202020204" pitchFamily="34" charset="0"/>
              <a:buChar char="•"/>
            </a:pPr>
            <a:endParaRPr lang="en-GB" sz="1600" dirty="0">
              <a:latin typeface="MrEavesXLSanOT" panose="020B0603060502020204" pitchFamily="34" charset="77"/>
            </a:endParaRPr>
          </a:p>
          <a:p>
            <a:pPr>
              <a:lnSpc>
                <a:spcPts val="3200"/>
              </a:lnSpc>
            </a:pPr>
            <a:r>
              <a:rPr lang="en-GB" sz="2000" b="1" dirty="0">
                <a:solidFill>
                  <a:srgbClr val="E73458"/>
                </a:solidFill>
                <a:latin typeface="MrEavesXLSanOT" panose="020B0603060502020204" pitchFamily="34" charset="77"/>
              </a:rPr>
              <a:t>It’s ‘okay’ to enjoy school </a:t>
            </a:r>
          </a:p>
          <a:p>
            <a:pPr>
              <a:lnSpc>
                <a:spcPts val="3200"/>
              </a:lnSpc>
            </a:pPr>
            <a:endParaRPr lang="en-GB" sz="2000" b="1" dirty="0">
              <a:solidFill>
                <a:srgbClr val="E73458"/>
              </a:solidFill>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Don’t be afraid to say children should enjoy school. </a:t>
            </a:r>
            <a:r>
              <a:rPr lang="en-GB" sz="1600" dirty="0">
                <a:latin typeface="MrEavesXLSanOT" panose="020B0603060502020204" pitchFamily="34" charset="77"/>
              </a:rPr>
              <a:t>Changes to the way we do school should focus on making school more enjoyable. We should announce a series of new measures to report on the enjoyment of school and not just learning for a test. Giving every child the chance to take part in after-school clubs.</a:t>
            </a:r>
          </a:p>
          <a:p>
            <a:endParaRPr lang="en-GB" sz="1600" dirty="0">
              <a:latin typeface="MrEavesXLSanOT" panose="020B0603060502020204" pitchFamily="34" charset="77"/>
            </a:endParaRPr>
          </a:p>
          <a:p>
            <a:pPr marL="285750" indent="-285750">
              <a:lnSpc>
                <a:spcPts val="3200"/>
              </a:lnSpc>
              <a:buFont typeface="Arial" panose="020B0604020202020204" pitchFamily="34" charset="0"/>
              <a:buChar char="•"/>
            </a:pPr>
            <a:endParaRPr lang="en-GB" sz="1600" dirty="0">
              <a:latin typeface="MrEavesXLSanOT" panose="020B0603060502020204" pitchFamily="34" charset="77"/>
            </a:endParaRPr>
          </a:p>
        </p:txBody>
      </p:sp>
      <p:sp>
        <p:nvSpPr>
          <p:cNvPr id="14" name="Rectangle 13">
            <a:extLst>
              <a:ext uri="{FF2B5EF4-FFF2-40B4-BE49-F238E27FC236}">
                <a16:creationId xmlns:a16="http://schemas.microsoft.com/office/drawing/2014/main" id="{E6C182E4-5EED-6B34-038C-14A2827FDD9D}"/>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F197CD-AB30-DF89-F504-02E2B7779C92}"/>
              </a:ext>
            </a:extLst>
          </p:cNvPr>
          <p:cNvPicPr>
            <a:picLocks noChangeAspect="1"/>
          </p:cNvPicPr>
          <p:nvPr/>
        </p:nvPicPr>
        <p:blipFill>
          <a:blip r:embed="rId2"/>
          <a:stretch>
            <a:fillRect/>
          </a:stretch>
        </p:blipFill>
        <p:spPr>
          <a:xfrm>
            <a:off x="10225067" y="6257365"/>
            <a:ext cx="1556301" cy="346047"/>
          </a:xfrm>
          <a:prstGeom prst="rect">
            <a:avLst/>
          </a:prstGeom>
        </p:spPr>
      </p:pic>
    </p:spTree>
    <p:extLst>
      <p:ext uri="{BB962C8B-B14F-4D97-AF65-F5344CB8AC3E}">
        <p14:creationId xmlns:p14="http://schemas.microsoft.com/office/powerpoint/2010/main" val="1411705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A968-A991-5320-3477-B27AF177466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4D02936-F381-520D-04F0-626D4FC9002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 y="0"/>
            <a:ext cx="5308171" cy="5920636"/>
          </a:xfrm>
          <a:prstGeom prst="rect">
            <a:avLst/>
          </a:prstGeom>
        </p:spPr>
      </p:pic>
      <p:sp>
        <p:nvSpPr>
          <p:cNvPr id="14" name="Rectangle 13">
            <a:extLst>
              <a:ext uri="{FF2B5EF4-FFF2-40B4-BE49-F238E27FC236}">
                <a16:creationId xmlns:a16="http://schemas.microsoft.com/office/drawing/2014/main" id="{D8D485AB-2CBA-4196-D9A9-D3261F05F727}"/>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1814DB8-CB10-9332-2DFF-6110CE465032}"/>
              </a:ext>
            </a:extLst>
          </p:cNvPr>
          <p:cNvPicPr>
            <a:picLocks noChangeAspect="1"/>
          </p:cNvPicPr>
          <p:nvPr/>
        </p:nvPicPr>
        <p:blipFill>
          <a:blip r:embed="rId3"/>
          <a:stretch>
            <a:fillRect/>
          </a:stretch>
        </p:blipFill>
        <p:spPr>
          <a:xfrm>
            <a:off x="10225067" y="6257365"/>
            <a:ext cx="1556301" cy="346047"/>
          </a:xfrm>
          <a:prstGeom prst="rect">
            <a:avLst/>
          </a:prstGeom>
        </p:spPr>
      </p:pic>
      <p:sp>
        <p:nvSpPr>
          <p:cNvPr id="4" name="TextBox 3">
            <a:extLst>
              <a:ext uri="{FF2B5EF4-FFF2-40B4-BE49-F238E27FC236}">
                <a16:creationId xmlns:a16="http://schemas.microsoft.com/office/drawing/2014/main" id="{6EBDB801-8399-5603-52B5-7963767246D8}"/>
              </a:ext>
            </a:extLst>
          </p:cNvPr>
          <p:cNvSpPr txBox="1"/>
          <p:nvPr/>
        </p:nvSpPr>
        <p:spPr>
          <a:xfrm>
            <a:off x="5677006" y="543558"/>
            <a:ext cx="6104362" cy="3231654"/>
          </a:xfrm>
          <a:prstGeom prst="rect">
            <a:avLst/>
          </a:prstGeom>
          <a:noFill/>
        </p:spPr>
        <p:txBody>
          <a:bodyPr wrap="square" rtlCol="0">
            <a:spAutoFit/>
          </a:bodyPr>
          <a:lstStyle/>
          <a:p>
            <a:r>
              <a:rPr lang="en-GB" sz="2000" b="1" dirty="0">
                <a:solidFill>
                  <a:srgbClr val="E73458"/>
                </a:solidFill>
                <a:latin typeface="MrEavesXLSanOT" panose="020B0603060502020204" pitchFamily="34" charset="77"/>
              </a:rPr>
              <a:t>Every primary and secondary child should have access to weekly extracurricular activities and after-school clubs. </a:t>
            </a:r>
          </a:p>
          <a:p>
            <a:pPr marL="285750" indent="-285750">
              <a:buFont typeface="Arial" panose="020B0604020202020204" pitchFamily="34" charset="0"/>
              <a:buChar char="•"/>
            </a:pPr>
            <a:endParaRPr lang="en-GB" sz="1600" dirty="0">
              <a:latin typeface="MrEavesXLSanOT" panose="020B0603060502020204" pitchFamily="34" charset="77"/>
            </a:endParaRPr>
          </a:p>
          <a:p>
            <a:pPr marL="285750" indent="-285750">
              <a:buFont typeface="Arial" panose="020B0604020202020204" pitchFamily="34" charset="0"/>
              <a:buChar char="•"/>
            </a:pPr>
            <a:r>
              <a:rPr lang="en-GB" sz="1600" dirty="0">
                <a:latin typeface="MrEavesXLSanOT" panose="020B0603060502020204" pitchFamily="34" charset="77"/>
              </a:rPr>
              <a:t>The evidence from our poll is too few children are taking part in after-school clubs and activities. </a:t>
            </a:r>
            <a:r>
              <a:rPr lang="en-GB" sz="1600" b="1" dirty="0">
                <a:latin typeface="MrEavesXLSanOT" panose="020B0603060502020204" pitchFamily="34" charset="77"/>
              </a:rPr>
              <a:t>We should work towards a new funding settlement for after-school clubs and activities to make them just as much a part of our education system as a maths or English lesson. </a:t>
            </a:r>
            <a:r>
              <a:rPr lang="en-GB" sz="1600" dirty="0">
                <a:latin typeface="MrEavesXLSanOT" panose="020B0603060502020204" pitchFamily="34" charset="77"/>
              </a:rPr>
              <a:t>We recognise the pressure on public finances, but future spending settlements should work to find the money to deliver an ambitious programme of funded clubs and activities for children.</a:t>
            </a:r>
          </a:p>
        </p:txBody>
      </p:sp>
    </p:spTree>
    <p:extLst>
      <p:ext uri="{BB962C8B-B14F-4D97-AF65-F5344CB8AC3E}">
        <p14:creationId xmlns:p14="http://schemas.microsoft.com/office/powerpoint/2010/main" val="2494030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614FF9-DBF8-DA04-30DB-ACBC436CF38A}"/>
              </a:ext>
            </a:extLst>
          </p:cNvPr>
          <p:cNvSpPr txBox="1"/>
          <p:nvPr/>
        </p:nvSpPr>
        <p:spPr>
          <a:xfrm>
            <a:off x="655559" y="543558"/>
            <a:ext cx="10500122" cy="3949799"/>
          </a:xfrm>
          <a:prstGeom prst="rect">
            <a:avLst/>
          </a:prstGeom>
          <a:noFill/>
        </p:spPr>
        <p:txBody>
          <a:bodyPr wrap="square" rtlCol="0">
            <a:spAutoFit/>
          </a:bodyPr>
          <a:lstStyle/>
          <a:p>
            <a:pPr>
              <a:lnSpc>
                <a:spcPts val="3200"/>
              </a:lnSpc>
            </a:pPr>
            <a:r>
              <a:rPr lang="en-GB" sz="2000" b="1" dirty="0">
                <a:solidFill>
                  <a:srgbClr val="E73458"/>
                </a:solidFill>
                <a:latin typeface="MrEavesXLSanOT" panose="020B0603060502020204" pitchFamily="34" charset="77"/>
              </a:rPr>
              <a:t>Helping parents to support their child’s learning</a:t>
            </a:r>
            <a:endParaRPr lang="en-GB" sz="1600" dirty="0">
              <a:latin typeface="MrEavesXLSanOT" panose="020B0603060502020204" pitchFamily="34" charset="77"/>
            </a:endParaRPr>
          </a:p>
          <a:p>
            <a:pPr marL="285750" indent="-285750">
              <a:buFont typeface="Arial" panose="020B0604020202020204" pitchFamily="34" charset="0"/>
              <a:buChar char="•"/>
            </a:pPr>
            <a:endParaRPr lang="en-GB" sz="1600" dirty="0">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School inspections need to report back on parent engagement.</a:t>
            </a:r>
            <a:r>
              <a:rPr lang="en-GB" sz="1600" dirty="0">
                <a:latin typeface="MrEavesXLSanOT" panose="020B0603060502020204" pitchFamily="34" charset="77"/>
              </a:rPr>
              <a:t> Inspection reports should include feedback about how well a school communicates and engages with parents. This simple change should be made quickly to improve engagement with parents. </a:t>
            </a:r>
          </a:p>
          <a:p>
            <a:pPr marL="285750" indent="-285750">
              <a:buFont typeface="Arial" panose="020B0604020202020204" pitchFamily="34" charset="0"/>
              <a:buChar char="•"/>
            </a:pPr>
            <a:endParaRPr lang="en-GB" sz="1600" dirty="0">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Develop a nationally recognised ‘kitemark’ for engaging with parents. </a:t>
            </a:r>
            <a:r>
              <a:rPr lang="en-GB" sz="1600" dirty="0">
                <a:latin typeface="MrEavesXLSanOT" panose="020B0603060502020204" pitchFamily="34" charset="77"/>
              </a:rPr>
              <a:t>We should set an ambition for every school to achieve the standards set out in a new ‘kitemark’ for engaging with parents. The </a:t>
            </a:r>
            <a:r>
              <a:rPr lang="en-GB" sz="1600" dirty="0" err="1">
                <a:latin typeface="MrEavesXLSanOT" panose="020B0603060502020204" pitchFamily="34" charset="77"/>
              </a:rPr>
              <a:t>Parentkind</a:t>
            </a:r>
            <a:r>
              <a:rPr lang="en-GB" sz="1600" dirty="0">
                <a:latin typeface="MrEavesXLSanOT" panose="020B0603060502020204" pitchFamily="34" charset="77"/>
              </a:rPr>
              <a:t> ‘Blueprint for Parent-friendly Schools’ provides a template for any new approach, and ministers should build on this. </a:t>
            </a:r>
          </a:p>
          <a:p>
            <a:pPr marL="285750" indent="-285750">
              <a:buFont typeface="Arial" panose="020B0604020202020204" pitchFamily="34" charset="0"/>
              <a:buChar char="•"/>
            </a:pPr>
            <a:endParaRPr lang="en-GB" sz="1600" dirty="0">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Rethink homework. </a:t>
            </a:r>
            <a:r>
              <a:rPr lang="en-GB" sz="1600" dirty="0">
                <a:latin typeface="MrEavesXLSanOT" panose="020B0603060502020204" pitchFamily="34" charset="77"/>
              </a:rPr>
              <a:t>Many parents have told us that homework is causes rows and arguments at home. Parents and children are feeling more pressure than ever, and we need a national conversation on how homework can help children to learn but avoid causing family conflict. Help children find the time to enjoy being children. </a:t>
            </a:r>
            <a:r>
              <a:rPr lang="en-GB" sz="1600" dirty="0" err="1">
                <a:latin typeface="MrEavesXLSanOT" panose="020B0603060502020204" pitchFamily="34" charset="77"/>
              </a:rPr>
              <a:t>Parentkind</a:t>
            </a:r>
            <a:r>
              <a:rPr lang="en-GB" sz="1600" dirty="0">
                <a:latin typeface="MrEavesXLSanOT" panose="020B0603060502020204" pitchFamily="34" charset="77"/>
              </a:rPr>
              <a:t> is calling for an expert review of homework and how we can encourage children to enjoy learning again and find time for clubs outside of school.</a:t>
            </a:r>
          </a:p>
        </p:txBody>
      </p:sp>
      <p:sp>
        <p:nvSpPr>
          <p:cNvPr id="9" name="Rectangle 8">
            <a:extLst>
              <a:ext uri="{FF2B5EF4-FFF2-40B4-BE49-F238E27FC236}">
                <a16:creationId xmlns:a16="http://schemas.microsoft.com/office/drawing/2014/main" id="{BB6F4C1D-EB74-C903-7632-CEF451B7CBA7}"/>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3D2189-51EB-FFD2-5A90-13172D2D4F17}"/>
              </a:ext>
            </a:extLst>
          </p:cNvPr>
          <p:cNvPicPr>
            <a:picLocks noChangeAspect="1"/>
          </p:cNvPicPr>
          <p:nvPr/>
        </p:nvPicPr>
        <p:blipFill>
          <a:blip r:embed="rId2"/>
          <a:stretch>
            <a:fillRect/>
          </a:stretch>
        </p:blipFill>
        <p:spPr>
          <a:xfrm>
            <a:off x="10225067" y="6257365"/>
            <a:ext cx="1556301" cy="346047"/>
          </a:xfrm>
          <a:prstGeom prst="rect">
            <a:avLst/>
          </a:prstGeom>
        </p:spPr>
      </p:pic>
    </p:spTree>
    <p:extLst>
      <p:ext uri="{BB962C8B-B14F-4D97-AF65-F5344CB8AC3E}">
        <p14:creationId xmlns:p14="http://schemas.microsoft.com/office/powerpoint/2010/main" val="267609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09522-CCD5-0C6D-2AC7-1D0BDAE6814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E56271A-1BB2-CD5C-39CC-D1E824A6BE8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5308170" cy="5920636"/>
          </a:xfrm>
          <a:prstGeom prst="rect">
            <a:avLst/>
          </a:prstGeom>
        </p:spPr>
      </p:pic>
      <p:sp>
        <p:nvSpPr>
          <p:cNvPr id="14" name="Rectangle 13">
            <a:extLst>
              <a:ext uri="{FF2B5EF4-FFF2-40B4-BE49-F238E27FC236}">
                <a16:creationId xmlns:a16="http://schemas.microsoft.com/office/drawing/2014/main" id="{1C0864E9-2C37-AD71-5318-9EE83DFD5ED0}"/>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9274794-F85A-23EB-4AAB-46A82097AA85}"/>
              </a:ext>
            </a:extLst>
          </p:cNvPr>
          <p:cNvPicPr>
            <a:picLocks noChangeAspect="1"/>
          </p:cNvPicPr>
          <p:nvPr/>
        </p:nvPicPr>
        <p:blipFill>
          <a:blip r:embed="rId3"/>
          <a:stretch>
            <a:fillRect/>
          </a:stretch>
        </p:blipFill>
        <p:spPr>
          <a:xfrm>
            <a:off x="10225067" y="6257365"/>
            <a:ext cx="1556301" cy="346047"/>
          </a:xfrm>
          <a:prstGeom prst="rect">
            <a:avLst/>
          </a:prstGeom>
        </p:spPr>
      </p:pic>
      <p:sp>
        <p:nvSpPr>
          <p:cNvPr id="4" name="TextBox 3">
            <a:extLst>
              <a:ext uri="{FF2B5EF4-FFF2-40B4-BE49-F238E27FC236}">
                <a16:creationId xmlns:a16="http://schemas.microsoft.com/office/drawing/2014/main" id="{4167513D-B7CE-8B2C-6907-E0EC8FE0A3F8}"/>
              </a:ext>
            </a:extLst>
          </p:cNvPr>
          <p:cNvSpPr txBox="1"/>
          <p:nvPr/>
        </p:nvSpPr>
        <p:spPr>
          <a:xfrm>
            <a:off x="5677006" y="543558"/>
            <a:ext cx="6104362" cy="2718693"/>
          </a:xfrm>
          <a:prstGeom prst="rect">
            <a:avLst/>
          </a:prstGeom>
          <a:noFill/>
        </p:spPr>
        <p:txBody>
          <a:bodyPr wrap="square" rtlCol="0">
            <a:spAutoFit/>
          </a:bodyPr>
          <a:lstStyle/>
          <a:p>
            <a:pPr>
              <a:lnSpc>
                <a:spcPts val="3200"/>
              </a:lnSpc>
            </a:pPr>
            <a:r>
              <a:rPr lang="en-GB" sz="2000" b="1" dirty="0">
                <a:solidFill>
                  <a:srgbClr val="E73458"/>
                </a:solidFill>
                <a:latin typeface="MrEavesXLSanOT" panose="020B0603060502020204" pitchFamily="34" charset="77"/>
              </a:rPr>
              <a:t>School attendance</a:t>
            </a:r>
            <a:endParaRPr lang="en-GB" sz="1600" dirty="0">
              <a:solidFill>
                <a:srgbClr val="E73458"/>
              </a:solidFill>
              <a:latin typeface="MrEavesXLSanOT" panose="020B0603060502020204" pitchFamily="34" charset="77"/>
            </a:endParaRPr>
          </a:p>
          <a:p>
            <a:pPr marL="285750" indent="-285750">
              <a:buFont typeface="Arial" panose="020B0604020202020204" pitchFamily="34" charset="0"/>
              <a:buChar char="•"/>
            </a:pPr>
            <a:endParaRPr lang="en-GB" sz="1600" dirty="0">
              <a:latin typeface="MrEavesXLSanOT" panose="020B0603060502020204" pitchFamily="34" charset="77"/>
            </a:endParaRPr>
          </a:p>
          <a:p>
            <a:pPr marL="285750" indent="-285750">
              <a:buFont typeface="Arial" panose="020B0604020202020204" pitchFamily="34" charset="0"/>
              <a:buChar char="•"/>
            </a:pPr>
            <a:r>
              <a:rPr lang="en-GB" sz="1600" b="1" dirty="0">
                <a:latin typeface="MrEavesXLSanOT" panose="020B0603060502020204" pitchFamily="34" charset="77"/>
              </a:rPr>
              <a:t>Reduce the temptation for the term time holiday. </a:t>
            </a:r>
            <a:r>
              <a:rPr lang="en-GB" sz="1600" dirty="0">
                <a:latin typeface="MrEavesXLSanOT" panose="020B0603060502020204" pitchFamily="34" charset="77"/>
              </a:rPr>
              <a:t>Most parents think that every day at school matters, but they are tempted by cheaper family holidays. Parents are often put in a difficult position with family holidays that are substantially more expensive during the school holidays. We're calling for a review of the marketing and pricing of holidays primarily marketed at families to reduce the gap between the cost of a holiday in term time and one in the school holidays. </a:t>
            </a:r>
          </a:p>
        </p:txBody>
      </p:sp>
    </p:spTree>
    <p:extLst>
      <p:ext uri="{BB962C8B-B14F-4D97-AF65-F5344CB8AC3E}">
        <p14:creationId xmlns:p14="http://schemas.microsoft.com/office/powerpoint/2010/main" val="351386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89608-6D89-7EFF-185D-24A8F4AABAF0}"/>
              </a:ext>
            </a:extLst>
          </p:cNvPr>
          <p:cNvSpPr/>
          <p:nvPr/>
        </p:nvSpPr>
        <p:spPr>
          <a:xfrm>
            <a:off x="7832156" y="871227"/>
            <a:ext cx="3949212" cy="2057323"/>
          </a:xfrm>
          <a:prstGeom prst="rect">
            <a:avLst/>
          </a:prstGeom>
          <a:solidFill>
            <a:srgbClr val="26B2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73458"/>
              </a:solidFill>
            </a:endParaRPr>
          </a:p>
        </p:txBody>
      </p:sp>
      <p:sp>
        <p:nvSpPr>
          <p:cNvPr id="7" name="Rectangle 6">
            <a:extLst>
              <a:ext uri="{FF2B5EF4-FFF2-40B4-BE49-F238E27FC236}">
                <a16:creationId xmlns:a16="http://schemas.microsoft.com/office/drawing/2014/main" id="{659B693D-3DB6-4A54-5A48-FE04B39E9744}"/>
              </a:ext>
            </a:extLst>
          </p:cNvPr>
          <p:cNvSpPr/>
          <p:nvPr/>
        </p:nvSpPr>
        <p:spPr>
          <a:xfrm>
            <a:off x="0" y="6046572"/>
            <a:ext cx="12192000" cy="811427"/>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67AAE5F-F641-45A4-ACF4-F8B452E3BF74}"/>
              </a:ext>
            </a:extLst>
          </p:cNvPr>
          <p:cNvSpPr txBox="1"/>
          <p:nvPr/>
        </p:nvSpPr>
        <p:spPr>
          <a:xfrm>
            <a:off x="523174" y="1070537"/>
            <a:ext cx="7176601" cy="5296578"/>
          </a:xfrm>
          <a:prstGeom prst="rect">
            <a:avLst/>
          </a:prstGeom>
          <a:noFill/>
        </p:spPr>
        <p:txBody>
          <a:bodyPr wrap="square" rtlCol="0">
            <a:spAutoFit/>
          </a:bodyPr>
          <a:lstStyle/>
          <a:p>
            <a:pPr marL="285750" lvl="0" indent="-285750">
              <a:lnSpc>
                <a:spcPts val="3200"/>
              </a:lnSpc>
              <a:buFont typeface="Arial" panose="020B0604020202020204" pitchFamily="34" charset="0"/>
              <a:buChar char="•"/>
            </a:pPr>
            <a:r>
              <a:rPr lang="en-GB" sz="2000" b="1" dirty="0">
                <a:latin typeface="MrEavesXLSanOT" panose="020B0603060502020204" pitchFamily="34" charset="0"/>
              </a:rPr>
              <a:t>One in three parents</a:t>
            </a:r>
            <a:r>
              <a:rPr lang="en-GB" sz="1600" dirty="0">
                <a:latin typeface="MrEavesXLSanOT" panose="020B0603060502020204" pitchFamily="34" charset="0"/>
              </a:rPr>
              <a:t> (34%) admit struggling to make ends meet (FSM 57%)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One in four </a:t>
            </a:r>
            <a:r>
              <a:rPr lang="en-GB" sz="1600" dirty="0">
                <a:latin typeface="MrEavesXLSanOT" panose="020B0603060502020204" pitchFamily="34" charset="0"/>
              </a:rPr>
              <a:t>mums go into debt every month (22% of parents overall – FSM 41%)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One in four </a:t>
            </a:r>
            <a:r>
              <a:rPr lang="en-GB" sz="1600" dirty="0">
                <a:latin typeface="MrEavesXLSanOT" panose="020B0603060502020204" pitchFamily="34" charset="0"/>
              </a:rPr>
              <a:t>(26%) parents say they are worried about falling</a:t>
            </a:r>
            <a:br>
              <a:rPr lang="en-GB" sz="1600" dirty="0">
                <a:latin typeface="MrEavesXLSanOT" panose="020B0603060502020204" pitchFamily="34" charset="0"/>
              </a:rPr>
            </a:br>
            <a:r>
              <a:rPr lang="en-GB" sz="1600" dirty="0">
                <a:latin typeface="MrEavesXLSanOT" panose="020B0603060502020204" pitchFamily="34" charset="0"/>
              </a:rPr>
              <a:t>behind on rent or mortgage (FSM 44%)</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Almost half</a:t>
            </a:r>
            <a:r>
              <a:rPr lang="en-GB" sz="1600" b="1" dirty="0">
                <a:latin typeface="MrEavesXLSanOT" panose="020B0603060502020204" pitchFamily="34" charset="0"/>
              </a:rPr>
              <a:t> </a:t>
            </a:r>
            <a:r>
              <a:rPr lang="en-GB" sz="1600" dirty="0">
                <a:latin typeface="MrEavesXLSanOT" panose="020B0603060502020204" pitchFamily="34" charset="0"/>
              </a:rPr>
              <a:t>of parents are particularly concerned about the cost of school uniforms (47% - FSM 58%) and/or school trips (43% - FSM 51%) </a:t>
            </a:r>
          </a:p>
          <a:p>
            <a:pPr marL="285750" indent="-285750">
              <a:lnSpc>
                <a:spcPts val="3200"/>
              </a:lnSpc>
              <a:buFont typeface="Arial" panose="020B0604020202020204" pitchFamily="34" charset="0"/>
              <a:buChar char="•"/>
            </a:pPr>
            <a:r>
              <a:rPr lang="en-GB" sz="2000" b="1" dirty="0">
                <a:latin typeface="MrEavesXLSanOT" panose="020B0603060502020204" pitchFamily="34" charset="0"/>
              </a:rPr>
              <a:t>Four in ten </a:t>
            </a:r>
            <a:r>
              <a:rPr lang="en-GB" sz="1600" dirty="0">
                <a:latin typeface="MrEavesXLSanOT" panose="020B0603060502020204" pitchFamily="34" charset="0"/>
              </a:rPr>
              <a:t>(40%) FSM parents have skipped meals to pay bills</a:t>
            </a:r>
            <a:br>
              <a:rPr lang="en-GB" sz="1600" dirty="0">
                <a:latin typeface="MrEavesXLSanOT" panose="020B0603060502020204" pitchFamily="34" charset="0"/>
              </a:rPr>
            </a:br>
            <a:r>
              <a:rPr lang="en-GB" sz="1600" dirty="0">
                <a:latin typeface="MrEavesXLSanOT" panose="020B0603060502020204" pitchFamily="34" charset="0"/>
              </a:rPr>
              <a:t>in the last 12 months (17% overall)</a:t>
            </a:r>
          </a:p>
          <a:p>
            <a:pPr marL="285750" indent="-285750">
              <a:lnSpc>
                <a:spcPts val="3200"/>
              </a:lnSpc>
              <a:buFont typeface="Arial" panose="020B0604020202020204" pitchFamily="34" charset="0"/>
              <a:buChar char="•"/>
            </a:pPr>
            <a:r>
              <a:rPr lang="en-GB" sz="2000" b="1" dirty="0">
                <a:latin typeface="MrEavesXLSanOT" panose="020B0603060502020204" pitchFamily="34" charset="0"/>
              </a:rPr>
              <a:t>Almost half </a:t>
            </a:r>
            <a:r>
              <a:rPr lang="en-GB" sz="1600" dirty="0">
                <a:latin typeface="MrEavesXLSanOT" panose="020B0603060502020204" pitchFamily="34" charset="0"/>
              </a:rPr>
              <a:t>(47%) of FSM parents have rationed heating (35% overall)</a:t>
            </a:r>
          </a:p>
          <a:p>
            <a:endParaRPr lang="en-GB" sz="1600" i="1" dirty="0">
              <a:latin typeface="MrEavesXLSanOT" panose="020B0603060502020204" pitchFamily="34" charset="0"/>
            </a:endParaRPr>
          </a:p>
          <a:p>
            <a:r>
              <a:rPr lang="en-GB" sz="1600" i="1" dirty="0">
                <a:latin typeface="MrEavesXLSanOT" panose="020B0603060502020204" pitchFamily="34" charset="0"/>
              </a:rPr>
              <a:t>Note: FSM is Free School Meals, a common proxy for parents and children in families on low incomes</a:t>
            </a:r>
          </a:p>
          <a:p>
            <a:pPr lvl="0">
              <a:lnSpc>
                <a:spcPts val="3200"/>
              </a:lnSpc>
            </a:pPr>
            <a:endParaRPr lang="en-GB" sz="1600" dirty="0">
              <a:latin typeface="MrEavesXLSanOT" panose="020B0603060502020204" pitchFamily="34" charset="0"/>
            </a:endParaRPr>
          </a:p>
        </p:txBody>
      </p:sp>
      <p:sp>
        <p:nvSpPr>
          <p:cNvPr id="12" name="TextBox 11">
            <a:extLst>
              <a:ext uri="{FF2B5EF4-FFF2-40B4-BE49-F238E27FC236}">
                <a16:creationId xmlns:a16="http://schemas.microsoft.com/office/drawing/2014/main" id="{12CDD997-DFEA-41BD-B45B-9DDB09B76A7D}"/>
              </a:ext>
            </a:extLst>
          </p:cNvPr>
          <p:cNvSpPr txBox="1"/>
          <p:nvPr/>
        </p:nvSpPr>
        <p:spPr>
          <a:xfrm>
            <a:off x="523174" y="475560"/>
            <a:ext cx="9462292" cy="553998"/>
          </a:xfrm>
          <a:prstGeom prst="rect">
            <a:avLst/>
          </a:prstGeom>
          <a:noFill/>
        </p:spPr>
        <p:txBody>
          <a:bodyPr wrap="square" rtlCol="0">
            <a:spAutoFit/>
          </a:bodyPr>
          <a:lstStyle/>
          <a:p>
            <a:r>
              <a:rPr lang="en-US" sz="3000" b="1" dirty="0">
                <a:solidFill>
                  <a:srgbClr val="E73458"/>
                </a:solidFill>
                <a:latin typeface="MrEavesXLSanOTHeavy" panose="020B0603060502020204" pitchFamily="34" charset="77"/>
              </a:rPr>
              <a:t>Cost of living and parents in poverty</a:t>
            </a:r>
          </a:p>
        </p:txBody>
      </p:sp>
      <p:pic>
        <p:nvPicPr>
          <p:cNvPr id="2" name="Picture 1">
            <a:extLst>
              <a:ext uri="{FF2B5EF4-FFF2-40B4-BE49-F238E27FC236}">
                <a16:creationId xmlns:a16="http://schemas.microsoft.com/office/drawing/2014/main" id="{0E3B6E1A-BB33-A7DE-245C-3CF496DB8C36}"/>
              </a:ext>
            </a:extLst>
          </p:cNvPr>
          <p:cNvPicPr>
            <a:picLocks noChangeAspect="1"/>
          </p:cNvPicPr>
          <p:nvPr/>
        </p:nvPicPr>
        <p:blipFill>
          <a:blip r:embed="rId2"/>
          <a:stretch>
            <a:fillRect/>
          </a:stretch>
        </p:blipFill>
        <p:spPr>
          <a:xfrm>
            <a:off x="10225067" y="6257365"/>
            <a:ext cx="1556301" cy="346047"/>
          </a:xfrm>
          <a:prstGeom prst="rect">
            <a:avLst/>
          </a:prstGeom>
        </p:spPr>
      </p:pic>
      <p:sp>
        <p:nvSpPr>
          <p:cNvPr id="5" name="TextBox 4">
            <a:extLst>
              <a:ext uri="{FF2B5EF4-FFF2-40B4-BE49-F238E27FC236}">
                <a16:creationId xmlns:a16="http://schemas.microsoft.com/office/drawing/2014/main" id="{839AD4BF-72C7-0005-655D-95D49CB0EA3A}"/>
              </a:ext>
            </a:extLst>
          </p:cNvPr>
          <p:cNvSpPr txBox="1"/>
          <p:nvPr/>
        </p:nvSpPr>
        <p:spPr>
          <a:xfrm>
            <a:off x="8015788" y="1070537"/>
            <a:ext cx="3653038" cy="1692771"/>
          </a:xfrm>
          <a:prstGeom prst="rect">
            <a:avLst/>
          </a:prstGeom>
          <a:noFill/>
        </p:spPr>
        <p:txBody>
          <a:bodyPr wrap="square" rtlCol="0">
            <a:spAutoFit/>
          </a:bodyPr>
          <a:lstStyle/>
          <a:p>
            <a:pPr lvl="0">
              <a:lnSpc>
                <a:spcPts val="3200"/>
              </a:lnSpc>
            </a:pPr>
            <a:r>
              <a:rPr lang="en-GB" sz="3400" b="1" dirty="0">
                <a:solidFill>
                  <a:schemeClr val="bg1"/>
                </a:solidFill>
                <a:latin typeface="MrEavesXLSanOTHeavy" panose="020B0603060502020204" pitchFamily="34" charset="77"/>
              </a:rPr>
              <a:t>More than a third</a:t>
            </a:r>
            <a:endParaRPr lang="en-GB" sz="3400" b="1" dirty="0">
              <a:solidFill>
                <a:schemeClr val="bg1"/>
              </a:solidFill>
              <a:latin typeface="MrEavesXLSanOT" panose="020B0603060502020204" pitchFamily="34" charset="0"/>
            </a:endParaRPr>
          </a:p>
          <a:p>
            <a:pPr lvl="0">
              <a:lnSpc>
                <a:spcPts val="3200"/>
              </a:lnSpc>
            </a:pPr>
            <a:r>
              <a:rPr lang="en-GB" sz="2000" b="1" dirty="0">
                <a:solidFill>
                  <a:schemeClr val="bg1"/>
                </a:solidFill>
                <a:latin typeface="MrEavesXLSanOT" panose="020B0603060502020204" pitchFamily="34" charset="0"/>
              </a:rPr>
              <a:t>of parents (37%) have less</a:t>
            </a:r>
          </a:p>
          <a:p>
            <a:pPr lvl="0">
              <a:lnSpc>
                <a:spcPts val="3200"/>
              </a:lnSpc>
            </a:pPr>
            <a:r>
              <a:rPr lang="en-GB" sz="2000" b="1" dirty="0">
                <a:solidFill>
                  <a:schemeClr val="bg1"/>
                </a:solidFill>
                <a:latin typeface="MrEavesXLSanOT" panose="020B0603060502020204" pitchFamily="34" charset="0"/>
              </a:rPr>
              <a:t>than £500 in the bank</a:t>
            </a:r>
          </a:p>
          <a:p>
            <a:pPr lvl="0">
              <a:lnSpc>
                <a:spcPts val="3200"/>
              </a:lnSpc>
            </a:pPr>
            <a:r>
              <a:rPr lang="en-GB" sz="2000" b="1" dirty="0">
                <a:solidFill>
                  <a:schemeClr val="bg1"/>
                </a:solidFill>
                <a:latin typeface="MrEavesXLSanOT" panose="020B0603060502020204" pitchFamily="34" charset="0"/>
              </a:rPr>
              <a:t>for a rainy day (FSM 58%) </a:t>
            </a:r>
            <a:endParaRPr lang="en-GB" sz="2000" dirty="0">
              <a:solidFill>
                <a:schemeClr val="bg1"/>
              </a:solidFill>
              <a:latin typeface="MrEavesXLSanOT" panose="020B0603060502020204" pitchFamily="34" charset="0"/>
            </a:endParaRPr>
          </a:p>
        </p:txBody>
      </p:sp>
      <p:sp>
        <p:nvSpPr>
          <p:cNvPr id="6" name="Rectangle 5">
            <a:extLst>
              <a:ext uri="{FF2B5EF4-FFF2-40B4-BE49-F238E27FC236}">
                <a16:creationId xmlns:a16="http://schemas.microsoft.com/office/drawing/2014/main" id="{8F4C66D8-B683-580E-80E8-82BD4BACBABB}"/>
              </a:ext>
            </a:extLst>
          </p:cNvPr>
          <p:cNvSpPr/>
          <p:nvPr/>
        </p:nvSpPr>
        <p:spPr>
          <a:xfrm>
            <a:off x="7832156" y="3183138"/>
            <a:ext cx="3949212" cy="2229335"/>
          </a:xfrm>
          <a:prstGeom prst="rect">
            <a:avLst/>
          </a:prstGeom>
          <a:solidFill>
            <a:srgbClr val="E7345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E21D3A-8669-6067-25C6-4717759993A8}"/>
              </a:ext>
            </a:extLst>
          </p:cNvPr>
          <p:cNvSpPr txBox="1"/>
          <p:nvPr/>
        </p:nvSpPr>
        <p:spPr>
          <a:xfrm>
            <a:off x="8015788" y="3477897"/>
            <a:ext cx="3653038" cy="1692771"/>
          </a:xfrm>
          <a:prstGeom prst="rect">
            <a:avLst/>
          </a:prstGeom>
          <a:noFill/>
        </p:spPr>
        <p:txBody>
          <a:bodyPr wrap="square" rtlCol="0">
            <a:spAutoFit/>
          </a:bodyPr>
          <a:lstStyle/>
          <a:p>
            <a:pPr lvl="0">
              <a:lnSpc>
                <a:spcPts val="3200"/>
              </a:lnSpc>
            </a:pPr>
            <a:r>
              <a:rPr lang="en-GB" sz="4400" b="1" dirty="0">
                <a:solidFill>
                  <a:srgbClr val="E73458"/>
                </a:solidFill>
                <a:latin typeface="MrEavesXLSanOTHeavy" panose="020B0603060502020204" pitchFamily="34" charset="77"/>
              </a:rPr>
              <a:t>One in five</a:t>
            </a:r>
          </a:p>
          <a:p>
            <a:pPr lvl="0">
              <a:lnSpc>
                <a:spcPts val="3200"/>
              </a:lnSpc>
            </a:pPr>
            <a:r>
              <a:rPr lang="en-GB" sz="2000" b="1" dirty="0">
                <a:solidFill>
                  <a:srgbClr val="E73458"/>
                </a:solidFill>
                <a:latin typeface="MrEavesXLSanOT" panose="020B0603060502020204" pitchFamily="34" charset="0"/>
              </a:rPr>
              <a:t>(21%) parents struggle to afford</a:t>
            </a:r>
          </a:p>
          <a:p>
            <a:pPr lvl="0">
              <a:lnSpc>
                <a:spcPts val="3200"/>
              </a:lnSpc>
            </a:pPr>
            <a:r>
              <a:rPr lang="en-GB" sz="2000" b="1" dirty="0">
                <a:solidFill>
                  <a:srgbClr val="E73458"/>
                </a:solidFill>
                <a:latin typeface="MrEavesXLSanOT" panose="020B0603060502020204" pitchFamily="34" charset="0"/>
              </a:rPr>
              <a:t>the cost of sending their children to school (FSM 47%) </a:t>
            </a:r>
            <a:endParaRPr lang="en-GB" sz="2000" dirty="0">
              <a:latin typeface="MrEavesXLSanOT" panose="020B0603060502020204" pitchFamily="34" charset="0"/>
            </a:endParaRPr>
          </a:p>
        </p:txBody>
      </p:sp>
      <p:pic>
        <p:nvPicPr>
          <p:cNvPr id="8" name="Picture 7">
            <a:extLst>
              <a:ext uri="{FF2B5EF4-FFF2-40B4-BE49-F238E27FC236}">
                <a16:creationId xmlns:a16="http://schemas.microsoft.com/office/drawing/2014/main" id="{3559D127-4919-BAC6-71A7-B23CBEE362C6}"/>
              </a:ext>
            </a:extLst>
          </p:cNvPr>
          <p:cNvPicPr>
            <a:picLocks noChangeAspect="1"/>
          </p:cNvPicPr>
          <p:nvPr/>
        </p:nvPicPr>
        <p:blipFill>
          <a:blip r:embed="rId3"/>
          <a:stretch>
            <a:fillRect/>
          </a:stretch>
        </p:blipFill>
        <p:spPr>
          <a:xfrm>
            <a:off x="10732803" y="1769806"/>
            <a:ext cx="916359" cy="902076"/>
          </a:xfrm>
          <a:prstGeom prst="rect">
            <a:avLst/>
          </a:prstGeom>
        </p:spPr>
      </p:pic>
    </p:spTree>
    <p:extLst>
      <p:ext uri="{BB962C8B-B14F-4D97-AF65-F5344CB8AC3E}">
        <p14:creationId xmlns:p14="http://schemas.microsoft.com/office/powerpoint/2010/main" val="388999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DFA865-FD60-9612-2957-7E95D3D7A398}"/>
              </a:ext>
            </a:extLst>
          </p:cNvPr>
          <p:cNvSpPr txBox="1"/>
          <p:nvPr/>
        </p:nvSpPr>
        <p:spPr>
          <a:xfrm>
            <a:off x="705135" y="543558"/>
            <a:ext cx="10557933" cy="553998"/>
          </a:xfrm>
          <a:prstGeom prst="rect">
            <a:avLst/>
          </a:prstGeom>
          <a:noFill/>
        </p:spPr>
        <p:txBody>
          <a:bodyPr wrap="square" rtlCol="0">
            <a:spAutoFit/>
          </a:bodyPr>
          <a:lstStyle/>
          <a:p>
            <a:r>
              <a:rPr lang="en-GB" sz="3000" b="1" dirty="0">
                <a:solidFill>
                  <a:srgbClr val="E73458"/>
                </a:solidFill>
                <a:latin typeface="MrEavesXLSanOTHeavy" panose="020B0603060502020204" pitchFamily="34" charset="77"/>
              </a:rPr>
              <a:t>Balancing work and home time</a:t>
            </a:r>
          </a:p>
        </p:txBody>
      </p:sp>
      <p:sp>
        <p:nvSpPr>
          <p:cNvPr id="7" name="Rectangle 6">
            <a:extLst>
              <a:ext uri="{FF2B5EF4-FFF2-40B4-BE49-F238E27FC236}">
                <a16:creationId xmlns:a16="http://schemas.microsoft.com/office/drawing/2014/main" id="{0B12B696-0654-5385-9507-4414CC981305}"/>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4F70DA-FA0E-7D55-46EA-92D4813DED67}"/>
              </a:ext>
            </a:extLst>
          </p:cNvPr>
          <p:cNvSpPr txBox="1"/>
          <p:nvPr/>
        </p:nvSpPr>
        <p:spPr>
          <a:xfrm>
            <a:off x="-2423011" y="8277484"/>
            <a:ext cx="6461935" cy="2911566"/>
          </a:xfrm>
          <a:prstGeom prst="rect">
            <a:avLst/>
          </a:prstGeom>
          <a:noFill/>
        </p:spPr>
        <p:txBody>
          <a:bodyPr wrap="square" rtlCol="0">
            <a:spAutoFit/>
          </a:bodyPr>
          <a:lstStyle/>
          <a:p>
            <a:pPr marL="285750" lvl="0" indent="-285750">
              <a:lnSpc>
                <a:spcPts val="3200"/>
              </a:lnSpc>
              <a:buFont typeface="Arial" panose="020B0604020202020204" pitchFamily="34" charset="0"/>
              <a:buChar char="•"/>
            </a:pPr>
            <a:r>
              <a:rPr lang="en-GB" sz="1600" dirty="0">
                <a:latin typeface="MrEavesXLSanOT" panose="020B0603060502020204" pitchFamily="34" charset="0"/>
              </a:rPr>
              <a:t>FSM parents more likely to experience no. of work-related challenges such as unpredictability of working days/hours (FSM 26% vs not 21%), a request for flexible working being refused (FSM 24% vs not 13%), uncertainty of income (FSM 32% vs not 23%) and working fewer hours than they would like (FSM 25% vs not 11%)</a:t>
            </a:r>
          </a:p>
          <a:p>
            <a:pPr marL="285750" lvl="0" indent="-285750">
              <a:lnSpc>
                <a:spcPts val="3200"/>
              </a:lnSpc>
              <a:buFont typeface="Arial" panose="020B0604020202020204" pitchFamily="34" charset="0"/>
              <a:buChar char="•"/>
            </a:pPr>
            <a:r>
              <a:rPr lang="en-GB" sz="1600" dirty="0">
                <a:latin typeface="MrEavesXLSanOT" panose="020B0603060502020204" pitchFamily="34" charset="0"/>
              </a:rPr>
              <a:t>More than 8 in 10 parents [91% mums] that work from home say it helps them balance family time and work </a:t>
            </a:r>
          </a:p>
        </p:txBody>
      </p:sp>
      <p:sp>
        <p:nvSpPr>
          <p:cNvPr id="11" name="TextBox 10">
            <a:extLst>
              <a:ext uri="{FF2B5EF4-FFF2-40B4-BE49-F238E27FC236}">
                <a16:creationId xmlns:a16="http://schemas.microsoft.com/office/drawing/2014/main" id="{B7618288-4D21-A103-D6F4-CFCAC16A7EB5}"/>
              </a:ext>
            </a:extLst>
          </p:cNvPr>
          <p:cNvSpPr txBox="1"/>
          <p:nvPr/>
        </p:nvSpPr>
        <p:spPr>
          <a:xfrm>
            <a:off x="655557" y="1230102"/>
            <a:ext cx="5572715" cy="3737177"/>
          </a:xfrm>
          <a:prstGeom prst="rect">
            <a:avLst/>
          </a:prstGeom>
          <a:noFill/>
        </p:spPr>
        <p:txBody>
          <a:bodyPr wrap="square" rtlCol="0">
            <a:spAutoFit/>
          </a:bodyPr>
          <a:lstStyle/>
          <a:p>
            <a:pPr marL="285750" lvl="0" indent="-285750">
              <a:lnSpc>
                <a:spcPts val="3200"/>
              </a:lnSpc>
              <a:buFont typeface="Arial" panose="020B0604020202020204" pitchFamily="34" charset="0"/>
              <a:buChar char="•"/>
            </a:pPr>
            <a:r>
              <a:rPr lang="en-GB" sz="1600" dirty="0">
                <a:latin typeface="MrEavesXLSanOT" panose="020B0603060502020204" pitchFamily="34" charset="0"/>
              </a:rPr>
              <a:t>FSM parents are </a:t>
            </a:r>
            <a:r>
              <a:rPr lang="en-GB" sz="2000" b="1" dirty="0">
                <a:latin typeface="MrEavesXLSanOT" panose="020B0603060502020204" pitchFamily="34" charset="0"/>
              </a:rPr>
              <a:t>more likely</a:t>
            </a:r>
            <a:r>
              <a:rPr lang="en-GB" sz="1600" dirty="0">
                <a:latin typeface="MrEavesXLSanOT" panose="020B0603060502020204" pitchFamily="34" charset="0"/>
              </a:rPr>
              <a:t> to experience a number of work-related challenges such as unpredictability of working days/hours (FSM 26% vs not 21%), a request for flexible working being refused (FSM 24% vs not 13%), uncertainty of income (FSM 32% vs not 23%) and working fewer hours than they would like (FSM 25% vs not 11%)</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More than eight in ten parents </a:t>
            </a:r>
            <a:r>
              <a:rPr lang="en-GB" sz="1600" dirty="0">
                <a:latin typeface="MrEavesXLSanOT" panose="020B0603060502020204" pitchFamily="34" charset="0"/>
              </a:rPr>
              <a:t>[91% mums] that work from home say it helps them balance family time and work </a:t>
            </a:r>
          </a:p>
        </p:txBody>
      </p:sp>
      <p:sp>
        <p:nvSpPr>
          <p:cNvPr id="12" name="Rectangle 11">
            <a:extLst>
              <a:ext uri="{FF2B5EF4-FFF2-40B4-BE49-F238E27FC236}">
                <a16:creationId xmlns:a16="http://schemas.microsoft.com/office/drawing/2014/main" id="{7BE47DD1-65DB-5171-DDFC-7F95658A2856}"/>
              </a:ext>
            </a:extLst>
          </p:cNvPr>
          <p:cNvSpPr/>
          <p:nvPr/>
        </p:nvSpPr>
        <p:spPr>
          <a:xfrm>
            <a:off x="7403416" y="1175046"/>
            <a:ext cx="4377952" cy="1830995"/>
          </a:xfrm>
          <a:prstGeom prst="rect">
            <a:avLst/>
          </a:prstGeom>
          <a:solidFill>
            <a:srgbClr val="EDA34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D6F6629-5860-0A34-029F-056753344675}"/>
              </a:ext>
            </a:extLst>
          </p:cNvPr>
          <p:cNvSpPr txBox="1"/>
          <p:nvPr/>
        </p:nvSpPr>
        <p:spPr>
          <a:xfrm>
            <a:off x="7587048" y="1492020"/>
            <a:ext cx="4194319" cy="1282402"/>
          </a:xfrm>
          <a:prstGeom prst="rect">
            <a:avLst/>
          </a:prstGeom>
          <a:noFill/>
        </p:spPr>
        <p:txBody>
          <a:bodyPr wrap="square" rtlCol="0">
            <a:spAutoFit/>
          </a:bodyPr>
          <a:lstStyle/>
          <a:p>
            <a:pPr lvl="0">
              <a:lnSpc>
                <a:spcPts val="3200"/>
              </a:lnSpc>
            </a:pPr>
            <a:r>
              <a:rPr lang="en-GB" sz="4400" b="1" dirty="0">
                <a:solidFill>
                  <a:srgbClr val="EDA346"/>
                </a:solidFill>
                <a:latin typeface="MrEavesXLSanOTHeavy" panose="020B0603060502020204" pitchFamily="34" charset="77"/>
              </a:rPr>
              <a:t>Half </a:t>
            </a:r>
            <a:r>
              <a:rPr lang="en-GB" sz="2000" b="1" dirty="0">
                <a:solidFill>
                  <a:srgbClr val="EDA346"/>
                </a:solidFill>
                <a:latin typeface="MrEavesXLSanOT" panose="020B0603060502020204" pitchFamily="34" charset="0"/>
              </a:rPr>
              <a:t>of working parents </a:t>
            </a:r>
          </a:p>
          <a:p>
            <a:pPr lvl="0">
              <a:lnSpc>
                <a:spcPts val="3200"/>
              </a:lnSpc>
            </a:pPr>
            <a:r>
              <a:rPr lang="en-GB" sz="2000" b="1" dirty="0">
                <a:solidFill>
                  <a:srgbClr val="EDA346"/>
                </a:solidFill>
                <a:latin typeface="MrEavesXLSanOT" panose="020B0603060502020204" pitchFamily="34" charset="0"/>
              </a:rPr>
              <a:t>(52%) now regularly work from</a:t>
            </a:r>
          </a:p>
          <a:p>
            <a:pPr lvl="0">
              <a:lnSpc>
                <a:spcPts val="3200"/>
              </a:lnSpc>
            </a:pPr>
            <a:r>
              <a:rPr lang="en-GB" sz="2000" b="1" dirty="0">
                <a:solidFill>
                  <a:srgbClr val="EDA346"/>
                </a:solidFill>
                <a:latin typeface="MrEavesXLSanOT" panose="020B0603060502020204" pitchFamily="34" charset="0"/>
              </a:rPr>
              <a:t>home (FSM 45%) </a:t>
            </a:r>
          </a:p>
        </p:txBody>
      </p:sp>
      <p:sp>
        <p:nvSpPr>
          <p:cNvPr id="14" name="Rectangle 13">
            <a:extLst>
              <a:ext uri="{FF2B5EF4-FFF2-40B4-BE49-F238E27FC236}">
                <a16:creationId xmlns:a16="http://schemas.microsoft.com/office/drawing/2014/main" id="{CA2EE5A3-4465-1655-BD1B-F5AB08E06300}"/>
              </a:ext>
            </a:extLst>
          </p:cNvPr>
          <p:cNvSpPr/>
          <p:nvPr/>
        </p:nvSpPr>
        <p:spPr>
          <a:xfrm>
            <a:off x="7403416" y="3285641"/>
            <a:ext cx="4377952" cy="1914780"/>
          </a:xfrm>
          <a:prstGeom prst="rect">
            <a:avLst/>
          </a:prstGeom>
          <a:solidFill>
            <a:srgbClr val="36407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8760BC-6500-3C7B-9515-7F7B28FE795C}"/>
              </a:ext>
            </a:extLst>
          </p:cNvPr>
          <p:cNvSpPr txBox="1"/>
          <p:nvPr/>
        </p:nvSpPr>
        <p:spPr>
          <a:xfrm>
            <a:off x="7587048" y="3648767"/>
            <a:ext cx="4194320" cy="1282402"/>
          </a:xfrm>
          <a:prstGeom prst="rect">
            <a:avLst/>
          </a:prstGeom>
          <a:noFill/>
        </p:spPr>
        <p:txBody>
          <a:bodyPr wrap="square" rtlCol="0">
            <a:spAutoFit/>
          </a:bodyPr>
          <a:lstStyle/>
          <a:p>
            <a:pPr lvl="0">
              <a:lnSpc>
                <a:spcPts val="3200"/>
              </a:lnSpc>
            </a:pPr>
            <a:r>
              <a:rPr lang="en-GB" sz="5000" b="1" dirty="0">
                <a:solidFill>
                  <a:srgbClr val="36407B"/>
                </a:solidFill>
                <a:latin typeface="MrEavesXLSanOTHeavy" panose="020B0603060502020204" pitchFamily="34" charset="77"/>
              </a:rPr>
              <a:t>One in ten</a:t>
            </a:r>
          </a:p>
          <a:p>
            <a:pPr lvl="0">
              <a:lnSpc>
                <a:spcPts val="3200"/>
              </a:lnSpc>
            </a:pPr>
            <a:r>
              <a:rPr lang="en-GB" sz="2000" b="1" dirty="0">
                <a:solidFill>
                  <a:srgbClr val="36407B"/>
                </a:solidFill>
                <a:latin typeface="MrEavesXLSanOT" panose="020B0603060502020204" pitchFamily="34" charset="0"/>
              </a:rPr>
              <a:t>parents told they can’t</a:t>
            </a:r>
          </a:p>
          <a:p>
            <a:pPr lvl="0">
              <a:lnSpc>
                <a:spcPts val="3200"/>
              </a:lnSpc>
            </a:pPr>
            <a:r>
              <a:rPr lang="en-GB" sz="2000" b="1" dirty="0">
                <a:solidFill>
                  <a:srgbClr val="36407B"/>
                </a:solidFill>
                <a:latin typeface="MrEavesXLSanOT" panose="020B0603060502020204" pitchFamily="34" charset="0"/>
              </a:rPr>
              <a:t>work from home by bosses</a:t>
            </a:r>
          </a:p>
        </p:txBody>
      </p:sp>
      <p:pic>
        <p:nvPicPr>
          <p:cNvPr id="16" name="Picture 15">
            <a:extLst>
              <a:ext uri="{FF2B5EF4-FFF2-40B4-BE49-F238E27FC236}">
                <a16:creationId xmlns:a16="http://schemas.microsoft.com/office/drawing/2014/main" id="{14CD59CD-A0ED-BD38-7BA7-81CC6E938C16}"/>
              </a:ext>
            </a:extLst>
          </p:cNvPr>
          <p:cNvPicPr>
            <a:picLocks noChangeAspect="1"/>
          </p:cNvPicPr>
          <p:nvPr/>
        </p:nvPicPr>
        <p:blipFill>
          <a:blip r:embed="rId2"/>
          <a:stretch>
            <a:fillRect/>
          </a:stretch>
        </p:blipFill>
        <p:spPr>
          <a:xfrm>
            <a:off x="10225067" y="6257365"/>
            <a:ext cx="1556301" cy="346047"/>
          </a:xfrm>
          <a:prstGeom prst="rect">
            <a:avLst/>
          </a:prstGeom>
        </p:spPr>
      </p:pic>
      <p:pic>
        <p:nvPicPr>
          <p:cNvPr id="6" name="Picture 5">
            <a:extLst>
              <a:ext uri="{FF2B5EF4-FFF2-40B4-BE49-F238E27FC236}">
                <a16:creationId xmlns:a16="http://schemas.microsoft.com/office/drawing/2014/main" id="{BECA3270-599E-2CE5-51B1-32D13D4901EE}"/>
              </a:ext>
            </a:extLst>
          </p:cNvPr>
          <p:cNvPicPr>
            <a:picLocks noChangeAspect="1"/>
          </p:cNvPicPr>
          <p:nvPr/>
        </p:nvPicPr>
        <p:blipFill>
          <a:blip r:embed="rId3"/>
          <a:stretch>
            <a:fillRect/>
          </a:stretch>
        </p:blipFill>
        <p:spPr>
          <a:xfrm>
            <a:off x="10428950" y="3903406"/>
            <a:ext cx="1213975" cy="938859"/>
          </a:xfrm>
          <a:prstGeom prst="rect">
            <a:avLst/>
          </a:prstGeom>
        </p:spPr>
      </p:pic>
    </p:spTree>
    <p:extLst>
      <p:ext uri="{BB962C8B-B14F-4D97-AF65-F5344CB8AC3E}">
        <p14:creationId xmlns:p14="http://schemas.microsoft.com/office/powerpoint/2010/main" val="110583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33B94-8F45-B99C-C4EA-A3530062DBD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28DF221-CD48-F2A8-1497-DC34B1F519E6}"/>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0A8DABD-5EBA-6F8C-8072-FB4C62742ED2}"/>
              </a:ext>
            </a:extLst>
          </p:cNvPr>
          <p:cNvSpPr txBox="1"/>
          <p:nvPr/>
        </p:nvSpPr>
        <p:spPr>
          <a:xfrm>
            <a:off x="5677007" y="1230102"/>
            <a:ext cx="5956975" cy="3732304"/>
          </a:xfrm>
          <a:prstGeom prst="rect">
            <a:avLst/>
          </a:prstGeom>
          <a:noFill/>
        </p:spPr>
        <p:txBody>
          <a:bodyPr wrap="square" rtlCol="0">
            <a:spAutoFit/>
          </a:bodyPr>
          <a:lstStyle/>
          <a:p>
            <a:pPr marL="285750" lvl="0" indent="-285750">
              <a:lnSpc>
                <a:spcPts val="3200"/>
              </a:lnSpc>
              <a:buFont typeface="Arial" panose="020B0604020202020204" pitchFamily="34" charset="0"/>
              <a:buChar char="•"/>
            </a:pPr>
            <a:r>
              <a:rPr lang="en-GB" sz="2000" b="1" dirty="0">
                <a:latin typeface="MrEavesXLSanOT" panose="020B0603060502020204" pitchFamily="34" charset="0"/>
              </a:rPr>
              <a:t>Four in ten </a:t>
            </a:r>
            <a:r>
              <a:rPr lang="en-GB" sz="1600" dirty="0">
                <a:latin typeface="MrEavesXLSanOT" panose="020B0603060502020204" pitchFamily="34" charset="0"/>
              </a:rPr>
              <a:t>(39%) working mums have changed their job to spend more time with their children (FSM mums 47%)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More than half </a:t>
            </a:r>
            <a:r>
              <a:rPr lang="en-GB" sz="1600" dirty="0">
                <a:latin typeface="MrEavesXLSanOT" panose="020B0603060502020204" pitchFamily="34" charset="0"/>
              </a:rPr>
              <a:t>of mums (55%) have reduced their</a:t>
            </a:r>
            <a:br>
              <a:rPr lang="en-GB" sz="1600" dirty="0">
                <a:latin typeface="MrEavesXLSanOT" panose="020B0603060502020204" pitchFamily="34" charset="0"/>
              </a:rPr>
            </a:br>
            <a:r>
              <a:rPr lang="en-GB" sz="1600" dirty="0">
                <a:latin typeface="MrEavesXLSanOT" panose="020B0603060502020204" pitchFamily="34" charset="0"/>
              </a:rPr>
              <a:t>hours to spend more time with their children</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One in eight </a:t>
            </a:r>
            <a:r>
              <a:rPr lang="en-GB" sz="1600" dirty="0">
                <a:latin typeface="MrEavesXLSanOT" panose="020B0603060502020204" pitchFamily="34" charset="0"/>
              </a:rPr>
              <a:t>(13%) of parents have had a flexible working request refused (FSM parents 24%) </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30% </a:t>
            </a:r>
            <a:r>
              <a:rPr lang="en-GB" sz="1600" dirty="0">
                <a:latin typeface="MrEavesXLSanOT" panose="020B0603060502020204" pitchFamily="34" charset="0"/>
              </a:rPr>
              <a:t>of working mums have seen a negative impact on their future career prospects as a result of working part-time compared with 9% of part-time working dads</a:t>
            </a:r>
          </a:p>
        </p:txBody>
      </p:sp>
      <p:pic>
        <p:nvPicPr>
          <p:cNvPr id="3" name="Picture 2">
            <a:extLst>
              <a:ext uri="{FF2B5EF4-FFF2-40B4-BE49-F238E27FC236}">
                <a16:creationId xmlns:a16="http://schemas.microsoft.com/office/drawing/2014/main" id="{1B8FDD10-5B96-8B3E-7FD9-5CCA1912262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5308171" cy="5920636"/>
          </a:xfrm>
          <a:prstGeom prst="rect">
            <a:avLst/>
          </a:prstGeom>
        </p:spPr>
      </p:pic>
      <p:pic>
        <p:nvPicPr>
          <p:cNvPr id="17" name="Picture 16">
            <a:extLst>
              <a:ext uri="{FF2B5EF4-FFF2-40B4-BE49-F238E27FC236}">
                <a16:creationId xmlns:a16="http://schemas.microsoft.com/office/drawing/2014/main" id="{AE5C5671-CE36-E260-14DD-F362227D38B3}"/>
              </a:ext>
            </a:extLst>
          </p:cNvPr>
          <p:cNvPicPr>
            <a:picLocks noChangeAspect="1"/>
          </p:cNvPicPr>
          <p:nvPr/>
        </p:nvPicPr>
        <p:blipFill>
          <a:blip r:embed="rId3"/>
          <a:stretch>
            <a:fillRect/>
          </a:stretch>
        </p:blipFill>
        <p:spPr>
          <a:xfrm>
            <a:off x="10225067" y="6257365"/>
            <a:ext cx="1556301" cy="346047"/>
          </a:xfrm>
          <a:prstGeom prst="rect">
            <a:avLst/>
          </a:prstGeom>
        </p:spPr>
      </p:pic>
    </p:spTree>
    <p:extLst>
      <p:ext uri="{BB962C8B-B14F-4D97-AF65-F5344CB8AC3E}">
        <p14:creationId xmlns:p14="http://schemas.microsoft.com/office/powerpoint/2010/main" val="97857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20771-6ED4-1E0E-4FCD-71CCCC446BC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42EA939-ED68-937C-3242-4ACC8998E4AC}"/>
              </a:ext>
            </a:extLst>
          </p:cNvPr>
          <p:cNvSpPr/>
          <p:nvPr/>
        </p:nvSpPr>
        <p:spPr>
          <a:xfrm>
            <a:off x="6119640" y="1210660"/>
            <a:ext cx="4377952" cy="1964613"/>
          </a:xfrm>
          <a:prstGeom prst="rect">
            <a:avLst/>
          </a:prstGeom>
          <a:solidFill>
            <a:srgbClr val="3640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73458"/>
              </a:solidFill>
            </a:endParaRPr>
          </a:p>
        </p:txBody>
      </p:sp>
      <p:sp>
        <p:nvSpPr>
          <p:cNvPr id="3" name="Rectangle 2">
            <a:extLst>
              <a:ext uri="{FF2B5EF4-FFF2-40B4-BE49-F238E27FC236}">
                <a16:creationId xmlns:a16="http://schemas.microsoft.com/office/drawing/2014/main" id="{208EF394-CEFA-1E10-89D3-A470D8D29A72}"/>
              </a:ext>
            </a:extLst>
          </p:cNvPr>
          <p:cNvSpPr/>
          <p:nvPr/>
        </p:nvSpPr>
        <p:spPr>
          <a:xfrm>
            <a:off x="705135" y="3373719"/>
            <a:ext cx="6504552" cy="2184618"/>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73458"/>
              </a:solidFill>
            </a:endParaRPr>
          </a:p>
        </p:txBody>
      </p:sp>
      <p:sp>
        <p:nvSpPr>
          <p:cNvPr id="8" name="Rectangle 7">
            <a:extLst>
              <a:ext uri="{FF2B5EF4-FFF2-40B4-BE49-F238E27FC236}">
                <a16:creationId xmlns:a16="http://schemas.microsoft.com/office/drawing/2014/main" id="{EF507C2C-A1DC-E15A-AA8E-4D629A6188A3}"/>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C1A60C-D122-B086-1C55-DEA5EC430186}"/>
              </a:ext>
            </a:extLst>
          </p:cNvPr>
          <p:cNvSpPr txBox="1"/>
          <p:nvPr/>
        </p:nvSpPr>
        <p:spPr>
          <a:xfrm>
            <a:off x="705135" y="543558"/>
            <a:ext cx="10557933" cy="553998"/>
          </a:xfrm>
          <a:prstGeom prst="rect">
            <a:avLst/>
          </a:prstGeom>
          <a:noFill/>
        </p:spPr>
        <p:txBody>
          <a:bodyPr wrap="square" rtlCol="0">
            <a:spAutoFit/>
          </a:bodyPr>
          <a:lstStyle/>
          <a:p>
            <a:r>
              <a:rPr lang="en-GB" sz="3000" b="1" dirty="0">
                <a:solidFill>
                  <a:srgbClr val="E73458"/>
                </a:solidFill>
                <a:latin typeface="MrEavesXLSanOTHeavy" panose="020B0603060502020204" pitchFamily="34" charset="77"/>
              </a:rPr>
              <a:t>Impact of screen time</a:t>
            </a:r>
          </a:p>
        </p:txBody>
      </p:sp>
      <p:sp>
        <p:nvSpPr>
          <p:cNvPr id="5" name="TextBox 4">
            <a:extLst>
              <a:ext uri="{FF2B5EF4-FFF2-40B4-BE49-F238E27FC236}">
                <a16:creationId xmlns:a16="http://schemas.microsoft.com/office/drawing/2014/main" id="{7FAAC870-439E-4C6D-49F9-A9915B20E956}"/>
              </a:ext>
            </a:extLst>
          </p:cNvPr>
          <p:cNvSpPr txBox="1"/>
          <p:nvPr/>
        </p:nvSpPr>
        <p:spPr>
          <a:xfrm>
            <a:off x="946135" y="3409167"/>
            <a:ext cx="6207347" cy="2431435"/>
          </a:xfrm>
          <a:prstGeom prst="rect">
            <a:avLst/>
          </a:prstGeom>
          <a:noFill/>
        </p:spPr>
        <p:txBody>
          <a:bodyPr wrap="square" rtlCol="0">
            <a:spAutoFit/>
          </a:bodyPr>
          <a:lstStyle/>
          <a:p>
            <a:r>
              <a:rPr lang="en-GB" sz="2000" b="1" dirty="0">
                <a:solidFill>
                  <a:schemeClr val="bg1"/>
                </a:solidFill>
                <a:latin typeface="MrEavesXLSanOT" panose="020B0603060502020204" pitchFamily="34" charset="0"/>
              </a:rPr>
              <a:t>Parents say their child</a:t>
            </a:r>
          </a:p>
          <a:p>
            <a:r>
              <a:rPr lang="en-GB" sz="3600" b="1" dirty="0">
                <a:solidFill>
                  <a:schemeClr val="bg1"/>
                </a:solidFill>
                <a:latin typeface="MrEavesXLSanOTHeavy" panose="020B0603060502020204" pitchFamily="34" charset="77"/>
              </a:rPr>
              <a:t>spends an average of 3 hours 20 minutes </a:t>
            </a:r>
            <a:r>
              <a:rPr lang="en-GB" sz="2000" b="1" dirty="0">
                <a:solidFill>
                  <a:schemeClr val="bg1"/>
                </a:solidFill>
                <a:latin typeface="MrEavesXLSanOT" panose="020B0603060502020204" pitchFamily="34" charset="0"/>
              </a:rPr>
              <a:t>on electronic devices outside of school on a typical day, rising to 3 hours 40 minutes for FSM children </a:t>
            </a:r>
          </a:p>
          <a:p>
            <a:endParaRPr lang="en-GB" sz="2000" b="1" dirty="0">
              <a:solidFill>
                <a:schemeClr val="bg1"/>
              </a:solidFill>
              <a:latin typeface="MrEavesXLSanOT" panose="020B0603060502020204" pitchFamily="34" charset="0"/>
            </a:endParaRPr>
          </a:p>
        </p:txBody>
      </p:sp>
      <p:sp>
        <p:nvSpPr>
          <p:cNvPr id="10" name="Rectangle 9">
            <a:extLst>
              <a:ext uri="{FF2B5EF4-FFF2-40B4-BE49-F238E27FC236}">
                <a16:creationId xmlns:a16="http://schemas.microsoft.com/office/drawing/2014/main" id="{9E86ED37-DF96-227E-3706-050ED41B31FA}"/>
              </a:ext>
            </a:extLst>
          </p:cNvPr>
          <p:cNvSpPr/>
          <p:nvPr/>
        </p:nvSpPr>
        <p:spPr>
          <a:xfrm>
            <a:off x="705135" y="1225960"/>
            <a:ext cx="5207235" cy="1941821"/>
          </a:xfrm>
          <a:prstGeom prst="rect">
            <a:avLst/>
          </a:prstGeom>
          <a:solidFill>
            <a:srgbClr val="00728C">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28C"/>
              </a:solidFill>
            </a:endParaRPr>
          </a:p>
        </p:txBody>
      </p:sp>
      <p:sp>
        <p:nvSpPr>
          <p:cNvPr id="11" name="TextBox 10">
            <a:extLst>
              <a:ext uri="{FF2B5EF4-FFF2-40B4-BE49-F238E27FC236}">
                <a16:creationId xmlns:a16="http://schemas.microsoft.com/office/drawing/2014/main" id="{06949D2C-06DA-D4AA-84A1-55BD239D23E7}"/>
              </a:ext>
            </a:extLst>
          </p:cNvPr>
          <p:cNvSpPr txBox="1"/>
          <p:nvPr/>
        </p:nvSpPr>
        <p:spPr>
          <a:xfrm>
            <a:off x="1814993" y="1615377"/>
            <a:ext cx="4257368" cy="517065"/>
          </a:xfrm>
          <a:prstGeom prst="rect">
            <a:avLst/>
          </a:prstGeom>
          <a:noFill/>
        </p:spPr>
        <p:txBody>
          <a:bodyPr wrap="square" rtlCol="0">
            <a:spAutoFit/>
          </a:bodyPr>
          <a:lstStyle/>
          <a:p>
            <a:pPr>
              <a:lnSpc>
                <a:spcPts val="3200"/>
              </a:lnSpc>
            </a:pPr>
            <a:r>
              <a:rPr lang="en-GB" sz="3600" b="1" dirty="0">
                <a:solidFill>
                  <a:srgbClr val="00728C"/>
                </a:solidFill>
                <a:latin typeface="MrEavesXLSanOTHeavy" panose="020B0603060502020204" pitchFamily="34" charset="77"/>
              </a:rPr>
              <a:t>1.5 million children</a:t>
            </a:r>
            <a:endParaRPr lang="en-GB" sz="3600" dirty="0">
              <a:solidFill>
                <a:srgbClr val="00728C"/>
              </a:solidFill>
              <a:latin typeface="MrEavesXLSanOT" panose="020B0603060502020204" pitchFamily="34" charset="0"/>
            </a:endParaRPr>
          </a:p>
        </p:txBody>
      </p:sp>
      <p:sp>
        <p:nvSpPr>
          <p:cNvPr id="14" name="TextBox 13">
            <a:extLst>
              <a:ext uri="{FF2B5EF4-FFF2-40B4-BE49-F238E27FC236}">
                <a16:creationId xmlns:a16="http://schemas.microsoft.com/office/drawing/2014/main" id="{554441BF-0122-D3BD-BA95-82369C5A5555}"/>
              </a:ext>
            </a:extLst>
          </p:cNvPr>
          <p:cNvSpPr txBox="1"/>
          <p:nvPr/>
        </p:nvSpPr>
        <p:spPr>
          <a:xfrm>
            <a:off x="6303272" y="1520651"/>
            <a:ext cx="4194320" cy="523220"/>
          </a:xfrm>
          <a:prstGeom prst="rect">
            <a:avLst/>
          </a:prstGeom>
          <a:noFill/>
        </p:spPr>
        <p:txBody>
          <a:bodyPr wrap="square" rtlCol="0">
            <a:spAutoFit/>
          </a:bodyPr>
          <a:lstStyle/>
          <a:p>
            <a:pPr>
              <a:lnSpc>
                <a:spcPts val="3200"/>
              </a:lnSpc>
            </a:pPr>
            <a:r>
              <a:rPr lang="en-GB" sz="4000" b="1" dirty="0">
                <a:solidFill>
                  <a:schemeClr val="bg1"/>
                </a:solidFill>
                <a:latin typeface="MrEavesXLSanOTHeavy" panose="020B0603060502020204" pitchFamily="34" charset="77"/>
              </a:rPr>
              <a:t>1 in 6 teens </a:t>
            </a:r>
            <a:r>
              <a:rPr lang="en-GB" sz="2000" b="1" dirty="0">
                <a:solidFill>
                  <a:schemeClr val="bg1"/>
                </a:solidFill>
                <a:latin typeface="MrEavesXLSanOT" panose="020B0603060502020204" pitchFamily="34" charset="0"/>
              </a:rPr>
              <a:t>spend</a:t>
            </a:r>
          </a:p>
        </p:txBody>
      </p:sp>
      <p:sp>
        <p:nvSpPr>
          <p:cNvPr id="15" name="TextBox 14">
            <a:extLst>
              <a:ext uri="{FF2B5EF4-FFF2-40B4-BE49-F238E27FC236}">
                <a16:creationId xmlns:a16="http://schemas.microsoft.com/office/drawing/2014/main" id="{5A5AEDEA-7996-3C2B-9ECA-CFE14A146118}"/>
              </a:ext>
            </a:extLst>
          </p:cNvPr>
          <p:cNvSpPr txBox="1"/>
          <p:nvPr/>
        </p:nvSpPr>
        <p:spPr>
          <a:xfrm>
            <a:off x="6303272" y="2068181"/>
            <a:ext cx="4194320" cy="872034"/>
          </a:xfrm>
          <a:prstGeom prst="rect">
            <a:avLst/>
          </a:prstGeom>
          <a:noFill/>
        </p:spPr>
        <p:txBody>
          <a:bodyPr wrap="square" rtlCol="0">
            <a:spAutoFit/>
          </a:bodyPr>
          <a:lstStyle/>
          <a:p>
            <a:pPr>
              <a:lnSpc>
                <a:spcPts val="3200"/>
              </a:lnSpc>
            </a:pPr>
            <a:r>
              <a:rPr lang="en-GB" sz="4000" b="1" dirty="0">
                <a:solidFill>
                  <a:schemeClr val="bg1"/>
                </a:solidFill>
                <a:latin typeface="MrEavesXLSanOTHeavy" panose="020B0603060502020204" pitchFamily="34" charset="77"/>
              </a:rPr>
              <a:t>7 hours a day</a:t>
            </a:r>
          </a:p>
          <a:p>
            <a:pPr>
              <a:lnSpc>
                <a:spcPts val="3200"/>
              </a:lnSpc>
            </a:pPr>
            <a:r>
              <a:rPr lang="en-GB" sz="2000" b="1" dirty="0">
                <a:solidFill>
                  <a:schemeClr val="bg1"/>
                </a:solidFill>
                <a:latin typeface="MrEavesXLSanOT" panose="020B0603060502020204" pitchFamily="34" charset="0"/>
              </a:rPr>
              <a:t>or more on phones and screens</a:t>
            </a:r>
          </a:p>
        </p:txBody>
      </p:sp>
      <p:sp>
        <p:nvSpPr>
          <p:cNvPr id="16" name="TextBox 15">
            <a:extLst>
              <a:ext uri="{FF2B5EF4-FFF2-40B4-BE49-F238E27FC236}">
                <a16:creationId xmlns:a16="http://schemas.microsoft.com/office/drawing/2014/main" id="{0A9360FA-FFF2-DCBA-551E-4D44DD5636A3}"/>
              </a:ext>
            </a:extLst>
          </p:cNvPr>
          <p:cNvSpPr txBox="1"/>
          <p:nvPr/>
        </p:nvSpPr>
        <p:spPr>
          <a:xfrm>
            <a:off x="1814992" y="1983863"/>
            <a:ext cx="4041663" cy="872034"/>
          </a:xfrm>
          <a:prstGeom prst="rect">
            <a:avLst/>
          </a:prstGeom>
          <a:noFill/>
        </p:spPr>
        <p:txBody>
          <a:bodyPr wrap="square" rtlCol="0">
            <a:spAutoFit/>
          </a:bodyPr>
          <a:lstStyle/>
          <a:p>
            <a:pPr>
              <a:lnSpc>
                <a:spcPts val="3200"/>
              </a:lnSpc>
            </a:pPr>
            <a:r>
              <a:rPr lang="en-GB" sz="2000" b="1" dirty="0">
                <a:solidFill>
                  <a:srgbClr val="00728C"/>
                </a:solidFill>
                <a:latin typeface="MrEavesXLSanOT" panose="020B0603060502020204" pitchFamily="34" charset="0"/>
              </a:rPr>
              <a:t>spend more time on phones and screens than they do at school</a:t>
            </a:r>
          </a:p>
        </p:txBody>
      </p:sp>
      <p:sp>
        <p:nvSpPr>
          <p:cNvPr id="17" name="Rectangle 16">
            <a:extLst>
              <a:ext uri="{FF2B5EF4-FFF2-40B4-BE49-F238E27FC236}">
                <a16:creationId xmlns:a16="http://schemas.microsoft.com/office/drawing/2014/main" id="{61D023B8-DE63-5493-F309-A67922346604}"/>
              </a:ext>
            </a:extLst>
          </p:cNvPr>
          <p:cNvSpPr/>
          <p:nvPr/>
        </p:nvSpPr>
        <p:spPr>
          <a:xfrm>
            <a:off x="7408426" y="3350931"/>
            <a:ext cx="3854642" cy="2207406"/>
          </a:xfrm>
          <a:prstGeom prst="rect">
            <a:avLst/>
          </a:prstGeom>
          <a:solidFill>
            <a:srgbClr val="E7345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1CC2035-1F13-CC28-1EDB-FFC8407D734C}"/>
              </a:ext>
            </a:extLst>
          </p:cNvPr>
          <p:cNvSpPr txBox="1"/>
          <p:nvPr/>
        </p:nvSpPr>
        <p:spPr>
          <a:xfrm>
            <a:off x="7592058" y="3667120"/>
            <a:ext cx="4194320" cy="1692771"/>
          </a:xfrm>
          <a:prstGeom prst="rect">
            <a:avLst/>
          </a:prstGeom>
          <a:noFill/>
        </p:spPr>
        <p:txBody>
          <a:bodyPr wrap="square" rtlCol="0">
            <a:spAutoFit/>
          </a:bodyPr>
          <a:lstStyle/>
          <a:p>
            <a:pPr>
              <a:lnSpc>
                <a:spcPts val="3200"/>
              </a:lnSpc>
            </a:pPr>
            <a:r>
              <a:rPr lang="en-GB" sz="4500" b="1" dirty="0">
                <a:solidFill>
                  <a:srgbClr val="E73458"/>
                </a:solidFill>
                <a:latin typeface="MrEavesXLSanOTHeavy" panose="020B0603060502020204" pitchFamily="34" charset="77"/>
              </a:rPr>
              <a:t>1 in 10 </a:t>
            </a:r>
            <a:r>
              <a:rPr lang="en-GB" sz="2000" b="1" dirty="0">
                <a:solidFill>
                  <a:srgbClr val="E73458"/>
                </a:solidFill>
                <a:latin typeface="MrEavesXLSanOT" panose="020B0603060502020204" pitchFamily="34" charset="0"/>
              </a:rPr>
              <a:t>primary school</a:t>
            </a:r>
          </a:p>
          <a:p>
            <a:pPr>
              <a:lnSpc>
                <a:spcPts val="3200"/>
              </a:lnSpc>
            </a:pPr>
            <a:r>
              <a:rPr lang="en-GB" sz="2000" b="1" dirty="0">
                <a:solidFill>
                  <a:srgbClr val="E73458"/>
                </a:solidFill>
                <a:latin typeface="MrEavesXLSanOT" panose="020B0603060502020204" pitchFamily="34" charset="0"/>
              </a:rPr>
              <a:t>children spend 7 hours a day or</a:t>
            </a:r>
          </a:p>
          <a:p>
            <a:pPr>
              <a:lnSpc>
                <a:spcPts val="3200"/>
              </a:lnSpc>
            </a:pPr>
            <a:r>
              <a:rPr lang="en-GB" sz="2000" b="1" dirty="0">
                <a:solidFill>
                  <a:srgbClr val="E73458"/>
                </a:solidFill>
                <a:latin typeface="MrEavesXLSanOT" panose="020B0603060502020204" pitchFamily="34" charset="0"/>
              </a:rPr>
              <a:t>more on their phone or playing computer games</a:t>
            </a:r>
          </a:p>
        </p:txBody>
      </p:sp>
      <p:pic>
        <p:nvPicPr>
          <p:cNvPr id="20" name="Picture 19">
            <a:extLst>
              <a:ext uri="{FF2B5EF4-FFF2-40B4-BE49-F238E27FC236}">
                <a16:creationId xmlns:a16="http://schemas.microsoft.com/office/drawing/2014/main" id="{BFD10C66-F3FF-E80C-CE8B-A14ECEC3D7F1}"/>
              </a:ext>
            </a:extLst>
          </p:cNvPr>
          <p:cNvPicPr>
            <a:picLocks noChangeAspect="1"/>
          </p:cNvPicPr>
          <p:nvPr/>
        </p:nvPicPr>
        <p:blipFill>
          <a:blip r:embed="rId2"/>
          <a:stretch>
            <a:fillRect/>
          </a:stretch>
        </p:blipFill>
        <p:spPr>
          <a:xfrm>
            <a:off x="10225067" y="6257365"/>
            <a:ext cx="1556301" cy="346047"/>
          </a:xfrm>
          <a:prstGeom prst="rect">
            <a:avLst/>
          </a:prstGeom>
        </p:spPr>
      </p:pic>
      <p:pic>
        <p:nvPicPr>
          <p:cNvPr id="9" name="Picture 8">
            <a:extLst>
              <a:ext uri="{FF2B5EF4-FFF2-40B4-BE49-F238E27FC236}">
                <a16:creationId xmlns:a16="http://schemas.microsoft.com/office/drawing/2014/main" id="{CDA45060-BCA6-E98D-E5A0-AFE9437B334F}"/>
              </a:ext>
            </a:extLst>
          </p:cNvPr>
          <p:cNvPicPr>
            <a:picLocks noChangeAspect="1"/>
          </p:cNvPicPr>
          <p:nvPr/>
        </p:nvPicPr>
        <p:blipFill>
          <a:blip r:embed="rId3"/>
          <a:stretch>
            <a:fillRect/>
          </a:stretch>
        </p:blipFill>
        <p:spPr>
          <a:xfrm>
            <a:off x="946135" y="1459854"/>
            <a:ext cx="771801" cy="1426817"/>
          </a:xfrm>
          <a:prstGeom prst="rect">
            <a:avLst/>
          </a:prstGeom>
        </p:spPr>
      </p:pic>
    </p:spTree>
    <p:extLst>
      <p:ext uri="{BB962C8B-B14F-4D97-AF65-F5344CB8AC3E}">
        <p14:creationId xmlns:p14="http://schemas.microsoft.com/office/powerpoint/2010/main" val="405467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3D593-63DC-0502-3295-8FE9C21B81C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23B8B36-4F97-5FD0-A0C9-1119E2FDEE09}"/>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847291-2F04-66FB-9EC5-13C71BC71518}"/>
              </a:ext>
            </a:extLst>
          </p:cNvPr>
          <p:cNvSpPr txBox="1"/>
          <p:nvPr/>
        </p:nvSpPr>
        <p:spPr>
          <a:xfrm>
            <a:off x="655557" y="864342"/>
            <a:ext cx="11007275" cy="3750770"/>
          </a:xfrm>
          <a:prstGeom prst="rect">
            <a:avLst/>
          </a:prstGeom>
          <a:noFill/>
        </p:spPr>
        <p:txBody>
          <a:bodyPr wrap="square" rtlCol="0">
            <a:spAutoFit/>
          </a:bodyPr>
          <a:lstStyle/>
          <a:p>
            <a:pPr marL="285750" lvl="0" indent="-285750">
              <a:lnSpc>
                <a:spcPts val="3200"/>
              </a:lnSpc>
              <a:buFont typeface="Arial" panose="020B0604020202020204" pitchFamily="34" charset="0"/>
              <a:buChar char="•"/>
            </a:pPr>
            <a:r>
              <a:rPr lang="en-GB" sz="2000" b="1" dirty="0">
                <a:latin typeface="MrEavesXLSanOT" panose="020B0603060502020204" pitchFamily="34" charset="0"/>
              </a:rPr>
              <a:t>Six in ten </a:t>
            </a:r>
            <a:r>
              <a:rPr lang="en-GB" sz="1600" dirty="0">
                <a:latin typeface="MrEavesXLSanOT" panose="020B0603060502020204" pitchFamily="34" charset="0"/>
              </a:rPr>
              <a:t>(64%) teens spend 3+ hours a day – equivalent to at least a month a year –</a:t>
            </a:r>
            <a:br>
              <a:rPr lang="en-GB" sz="1600" dirty="0">
                <a:latin typeface="MrEavesXLSanOT" panose="020B0603060502020204" pitchFamily="34" charset="0"/>
              </a:rPr>
            </a:br>
            <a:r>
              <a:rPr lang="en-GB" sz="1600" dirty="0">
                <a:latin typeface="MrEavesXLSanOT" panose="020B0603060502020204" pitchFamily="34" charset="0"/>
              </a:rPr>
              <a:t>on their phone or playing computer games (FSM teens 69%)</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Nearly four in ten </a:t>
            </a:r>
            <a:r>
              <a:rPr lang="en-GB" sz="1600" dirty="0">
                <a:latin typeface="MrEavesXLSanOT" panose="020B0603060502020204" pitchFamily="34" charset="0"/>
              </a:rPr>
              <a:t>(38%) primary school children spend at least 3 hours a day on a device (FSM 51%)</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54%</a:t>
            </a:r>
            <a:r>
              <a:rPr lang="en-GB" sz="1600" dirty="0">
                <a:latin typeface="MrEavesXLSanOT" panose="020B0603060502020204" pitchFamily="34" charset="0"/>
              </a:rPr>
              <a:t> of parents are concerned about the time their teen spends on screens</a:t>
            </a:r>
          </a:p>
          <a:p>
            <a:pPr marL="285750" lvl="0" indent="-285750">
              <a:lnSpc>
                <a:spcPts val="3200"/>
              </a:lnSpc>
              <a:buFont typeface="Arial" panose="020B0604020202020204" pitchFamily="34" charset="0"/>
              <a:buChar char="•"/>
            </a:pPr>
            <a:r>
              <a:rPr lang="en-GB" sz="2000" b="1" dirty="0">
                <a:latin typeface="MrEavesXLSanOT" panose="020B0603060502020204" pitchFamily="34" charset="0"/>
              </a:rPr>
              <a:t>Nearly four in ten </a:t>
            </a:r>
            <a:r>
              <a:rPr lang="en-GB" sz="1600" dirty="0">
                <a:latin typeface="MrEavesXLSanOT" panose="020B0603060502020204" pitchFamily="34" charset="0"/>
              </a:rPr>
              <a:t>parents say their child is missing family time as a result of their time spent on devices</a:t>
            </a:r>
          </a:p>
          <a:p>
            <a:pPr marL="285750" indent="-285750">
              <a:lnSpc>
                <a:spcPts val="3200"/>
              </a:lnSpc>
              <a:buFont typeface="Arial" panose="020B0604020202020204" pitchFamily="34" charset="0"/>
              <a:buChar char="•"/>
            </a:pPr>
            <a:r>
              <a:rPr lang="en-GB" sz="2000" b="1" dirty="0">
                <a:latin typeface="MrEavesXLSanOT" panose="020B0603060502020204" pitchFamily="34" charset="0"/>
              </a:rPr>
              <a:t>Seven in ten </a:t>
            </a:r>
            <a:r>
              <a:rPr lang="en-GB" sz="1600" dirty="0">
                <a:latin typeface="MrEavesXLSanOT" panose="020B0603060502020204" pitchFamily="34" charset="0"/>
              </a:rPr>
              <a:t>primary school parents are concerned about screen time as their child gets older</a:t>
            </a:r>
          </a:p>
          <a:p>
            <a:pPr marL="285750" indent="-285750">
              <a:lnSpc>
                <a:spcPts val="3200"/>
              </a:lnSpc>
              <a:buFont typeface="Arial" panose="020B0604020202020204" pitchFamily="34" charset="0"/>
              <a:buChar char="•"/>
            </a:pPr>
            <a:r>
              <a:rPr lang="en-GB" sz="1600" dirty="0">
                <a:latin typeface="MrEavesXLSanOT" panose="020B0603060502020204" pitchFamily="34" charset="0"/>
              </a:rPr>
              <a:t>Screen time leads to family rows, say </a:t>
            </a:r>
            <a:r>
              <a:rPr lang="en-GB" sz="2000" b="1" dirty="0">
                <a:latin typeface="MrEavesXLSanOT" panose="020B0603060502020204" pitchFamily="34" charset="0"/>
              </a:rPr>
              <a:t>almost half </a:t>
            </a:r>
            <a:r>
              <a:rPr lang="en-GB" sz="1600" dirty="0">
                <a:latin typeface="MrEavesXLSanOT" panose="020B0603060502020204" pitchFamily="34" charset="0"/>
              </a:rPr>
              <a:t>(47%) of parents (FSM 57%) </a:t>
            </a:r>
          </a:p>
          <a:p>
            <a:pPr marL="285750" indent="-285750">
              <a:lnSpc>
                <a:spcPts val="3200"/>
              </a:lnSpc>
              <a:buFont typeface="Arial" panose="020B0604020202020204" pitchFamily="34" charset="0"/>
              <a:buChar char="•"/>
            </a:pPr>
            <a:r>
              <a:rPr lang="en-GB" sz="2000" b="1" dirty="0">
                <a:latin typeface="MrEavesXLSanOT" panose="020B0603060502020204" pitchFamily="34" charset="0"/>
              </a:rPr>
              <a:t>A quarter </a:t>
            </a:r>
            <a:r>
              <a:rPr lang="en-GB" sz="1600" dirty="0">
                <a:latin typeface="MrEavesXLSanOT" panose="020B0603060502020204" pitchFamily="34" charset="0"/>
              </a:rPr>
              <a:t>of parents say excessive screen time is worsening their child’s behaviour</a:t>
            </a:r>
          </a:p>
          <a:p>
            <a:pPr marL="285750" indent="-285750">
              <a:lnSpc>
                <a:spcPts val="3200"/>
              </a:lnSpc>
              <a:buFont typeface="Arial" panose="020B0604020202020204" pitchFamily="34" charset="0"/>
              <a:buChar char="•"/>
            </a:pPr>
            <a:r>
              <a:rPr lang="en-GB" sz="2000" b="1" dirty="0">
                <a:latin typeface="MrEavesXLSanOT" panose="020B0603060502020204" pitchFamily="34" charset="0"/>
              </a:rPr>
              <a:t>More than a third </a:t>
            </a:r>
            <a:r>
              <a:rPr lang="en-GB" sz="1600" dirty="0">
                <a:latin typeface="MrEavesXLSanOT" panose="020B0603060502020204" pitchFamily="34" charset="0"/>
              </a:rPr>
              <a:t>of parents say their child is missing out on sleep because they spend too much time on screens</a:t>
            </a:r>
          </a:p>
        </p:txBody>
      </p:sp>
      <p:pic>
        <p:nvPicPr>
          <p:cNvPr id="5" name="Picture 4">
            <a:extLst>
              <a:ext uri="{FF2B5EF4-FFF2-40B4-BE49-F238E27FC236}">
                <a16:creationId xmlns:a16="http://schemas.microsoft.com/office/drawing/2014/main" id="{3E1FE0B9-7A14-F16D-6FDA-F4BFBC9420BE}"/>
              </a:ext>
            </a:extLst>
          </p:cNvPr>
          <p:cNvPicPr>
            <a:picLocks noChangeAspect="1"/>
          </p:cNvPicPr>
          <p:nvPr/>
        </p:nvPicPr>
        <p:blipFill>
          <a:blip r:embed="rId2"/>
          <a:stretch>
            <a:fillRect/>
          </a:stretch>
        </p:blipFill>
        <p:spPr>
          <a:xfrm>
            <a:off x="10225067" y="6257365"/>
            <a:ext cx="1556301" cy="346047"/>
          </a:xfrm>
          <a:prstGeom prst="rect">
            <a:avLst/>
          </a:prstGeom>
        </p:spPr>
      </p:pic>
    </p:spTree>
    <p:extLst>
      <p:ext uri="{BB962C8B-B14F-4D97-AF65-F5344CB8AC3E}">
        <p14:creationId xmlns:p14="http://schemas.microsoft.com/office/powerpoint/2010/main" val="409262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560A59-383D-244A-737F-BCA05BD9ACE6}"/>
              </a:ext>
            </a:extLst>
          </p:cNvPr>
          <p:cNvSpPr/>
          <p:nvPr/>
        </p:nvSpPr>
        <p:spPr>
          <a:xfrm>
            <a:off x="7403416" y="3285642"/>
            <a:ext cx="4377952" cy="1914780"/>
          </a:xfrm>
          <a:prstGeom prst="rect">
            <a:avLst/>
          </a:prstGeom>
          <a:solidFill>
            <a:srgbClr val="EDA3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71CBF7-D5FE-4FAA-58F8-944A1C45332D}"/>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0B78433-B36B-AE80-75B0-05B9BE0E5372}"/>
              </a:ext>
            </a:extLst>
          </p:cNvPr>
          <p:cNvSpPr txBox="1"/>
          <p:nvPr/>
        </p:nvSpPr>
        <p:spPr>
          <a:xfrm>
            <a:off x="682977" y="543558"/>
            <a:ext cx="5844433" cy="553998"/>
          </a:xfrm>
          <a:prstGeom prst="rect">
            <a:avLst/>
          </a:prstGeom>
          <a:noFill/>
        </p:spPr>
        <p:txBody>
          <a:bodyPr wrap="square" rtlCol="0">
            <a:spAutoFit/>
          </a:bodyPr>
          <a:lstStyle/>
          <a:p>
            <a:r>
              <a:rPr lang="en-GB" sz="3000" b="1" dirty="0">
                <a:solidFill>
                  <a:srgbClr val="E73458"/>
                </a:solidFill>
                <a:latin typeface="MrEavesXLSanOTHeavy" panose="020B0603060502020204" pitchFamily="34" charset="77"/>
              </a:rPr>
              <a:t>Mental health</a:t>
            </a:r>
          </a:p>
        </p:txBody>
      </p:sp>
      <p:sp>
        <p:nvSpPr>
          <p:cNvPr id="3" name="TextBox 2">
            <a:extLst>
              <a:ext uri="{FF2B5EF4-FFF2-40B4-BE49-F238E27FC236}">
                <a16:creationId xmlns:a16="http://schemas.microsoft.com/office/drawing/2014/main" id="{B268A684-39B7-E23D-2EB4-D62932B61A85}"/>
              </a:ext>
            </a:extLst>
          </p:cNvPr>
          <p:cNvSpPr txBox="1"/>
          <p:nvPr/>
        </p:nvSpPr>
        <p:spPr>
          <a:xfrm>
            <a:off x="655558" y="1230102"/>
            <a:ext cx="6012528" cy="3732304"/>
          </a:xfrm>
          <a:prstGeom prst="rect">
            <a:avLst/>
          </a:prstGeom>
          <a:noFill/>
        </p:spPr>
        <p:txBody>
          <a:bodyPr wrap="square" rtlCol="0">
            <a:spAutoFit/>
          </a:bodyPr>
          <a:lstStyle/>
          <a:p>
            <a:pPr marL="285750" lvl="0" indent="-285750">
              <a:lnSpc>
                <a:spcPts val="3200"/>
              </a:lnSpc>
              <a:buFont typeface="Arial" panose="020B0604020202020204" pitchFamily="34" charset="0"/>
              <a:buChar char="•"/>
            </a:pPr>
            <a:r>
              <a:rPr lang="en-GB" sz="2000" b="1" dirty="0">
                <a:solidFill>
                  <a:prstClr val="black"/>
                </a:solidFill>
                <a:latin typeface="MrEavesXLSanOT" panose="020B0603060502020204" pitchFamily="34" charset="0"/>
              </a:rPr>
              <a:t>More than half </a:t>
            </a:r>
            <a:r>
              <a:rPr lang="en-GB" sz="1600" dirty="0">
                <a:solidFill>
                  <a:prstClr val="black"/>
                </a:solidFill>
                <a:latin typeface="MrEavesXLSanOT" panose="020B0603060502020204" pitchFamily="34" charset="0"/>
              </a:rPr>
              <a:t>(53%) of parents say their child has experienced a mental health challenge such as anxiety, bullying, or homework-related stress in the last 12 months (FSM 63%) </a:t>
            </a:r>
          </a:p>
          <a:p>
            <a:pPr marL="285750" lvl="0" indent="-285750">
              <a:lnSpc>
                <a:spcPts val="3200"/>
              </a:lnSpc>
              <a:buFont typeface="Arial" panose="020B0604020202020204" pitchFamily="34" charset="0"/>
              <a:buChar char="•"/>
            </a:pPr>
            <a:r>
              <a:rPr lang="en-GB" sz="2000" b="1" dirty="0">
                <a:solidFill>
                  <a:prstClr val="black"/>
                </a:solidFill>
                <a:latin typeface="MrEavesXLSanOT" panose="020B0603060502020204" pitchFamily="34" charset="0"/>
              </a:rPr>
              <a:t>28%</a:t>
            </a:r>
            <a:r>
              <a:rPr lang="en-GB" sz="1600" dirty="0">
                <a:solidFill>
                  <a:prstClr val="black"/>
                </a:solidFill>
                <a:latin typeface="MrEavesXLSanOT" panose="020B0603060502020204" pitchFamily="34" charset="0"/>
              </a:rPr>
              <a:t> of parents whose child has experienced a mental health challenge in the last 12 months say they have missed school as a result (FSM 34%) </a:t>
            </a:r>
          </a:p>
          <a:p>
            <a:pPr marL="285750" lvl="0" indent="-285750">
              <a:lnSpc>
                <a:spcPts val="3200"/>
              </a:lnSpc>
              <a:buFont typeface="Arial" panose="020B0604020202020204" pitchFamily="34" charset="0"/>
              <a:buChar char="•"/>
            </a:pPr>
            <a:r>
              <a:rPr lang="en-GB" sz="2000" b="1" dirty="0">
                <a:solidFill>
                  <a:prstClr val="black"/>
                </a:solidFill>
                <a:latin typeface="MrEavesXLSanOT" panose="020B0603060502020204" pitchFamily="34" charset="0"/>
              </a:rPr>
              <a:t>21% </a:t>
            </a:r>
            <a:r>
              <a:rPr lang="en-GB" sz="1600" dirty="0">
                <a:solidFill>
                  <a:prstClr val="black"/>
                </a:solidFill>
                <a:latin typeface="MrEavesXLSanOT" panose="020B0603060502020204" pitchFamily="34" charset="0"/>
              </a:rPr>
              <a:t>of parents whose child has experienced a mental health challenge in the last 12 months say they are not doing as well academically at school as a result (FSM 29%)</a:t>
            </a:r>
          </a:p>
        </p:txBody>
      </p:sp>
      <p:sp>
        <p:nvSpPr>
          <p:cNvPr id="4" name="Rectangle 3">
            <a:extLst>
              <a:ext uri="{FF2B5EF4-FFF2-40B4-BE49-F238E27FC236}">
                <a16:creationId xmlns:a16="http://schemas.microsoft.com/office/drawing/2014/main" id="{D947432F-07C3-300B-5DE2-E821A5B1A503}"/>
              </a:ext>
            </a:extLst>
          </p:cNvPr>
          <p:cNvSpPr/>
          <p:nvPr/>
        </p:nvSpPr>
        <p:spPr>
          <a:xfrm>
            <a:off x="7403416" y="1175046"/>
            <a:ext cx="4377952" cy="1830995"/>
          </a:xfrm>
          <a:prstGeom prst="rect">
            <a:avLst/>
          </a:prstGeom>
          <a:solidFill>
            <a:srgbClr val="E7345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FDB0471-7536-B7B6-5ECA-A35EB9E2053B}"/>
              </a:ext>
            </a:extLst>
          </p:cNvPr>
          <p:cNvSpPr txBox="1"/>
          <p:nvPr/>
        </p:nvSpPr>
        <p:spPr>
          <a:xfrm>
            <a:off x="7587048" y="1492020"/>
            <a:ext cx="4194320" cy="1282402"/>
          </a:xfrm>
          <a:prstGeom prst="rect">
            <a:avLst/>
          </a:prstGeom>
          <a:noFill/>
        </p:spPr>
        <p:txBody>
          <a:bodyPr wrap="square" rtlCol="0">
            <a:spAutoFit/>
          </a:bodyPr>
          <a:lstStyle/>
          <a:p>
            <a:pPr lvl="0">
              <a:lnSpc>
                <a:spcPts val="3200"/>
              </a:lnSpc>
            </a:pPr>
            <a:r>
              <a:rPr lang="en-GB" sz="4000" b="1" dirty="0">
                <a:solidFill>
                  <a:srgbClr val="E73458"/>
                </a:solidFill>
                <a:latin typeface="MrEavesXLSanOTHeavy" panose="020B0603060502020204" pitchFamily="34" charset="77"/>
              </a:rPr>
              <a:t>1 in 4 </a:t>
            </a:r>
            <a:r>
              <a:rPr lang="en-GB" sz="2000" b="1" dirty="0">
                <a:solidFill>
                  <a:srgbClr val="E73458"/>
                </a:solidFill>
                <a:latin typeface="MrEavesXLSanOT" panose="020B0603060502020204" pitchFamily="34" charset="0"/>
              </a:rPr>
              <a:t>(26%) mums have poor mental health (22% of all parents,</a:t>
            </a:r>
          </a:p>
          <a:p>
            <a:pPr lvl="0">
              <a:lnSpc>
                <a:spcPts val="3200"/>
              </a:lnSpc>
            </a:pPr>
            <a:r>
              <a:rPr lang="en-GB" sz="2000" b="1" dirty="0">
                <a:solidFill>
                  <a:srgbClr val="E73458"/>
                </a:solidFill>
                <a:latin typeface="MrEavesXLSanOT" panose="020B0603060502020204" pitchFamily="34" charset="0"/>
              </a:rPr>
              <a:t>FSM parents 35%)</a:t>
            </a:r>
          </a:p>
        </p:txBody>
      </p:sp>
      <p:sp>
        <p:nvSpPr>
          <p:cNvPr id="11" name="TextBox 10">
            <a:extLst>
              <a:ext uri="{FF2B5EF4-FFF2-40B4-BE49-F238E27FC236}">
                <a16:creationId xmlns:a16="http://schemas.microsoft.com/office/drawing/2014/main" id="{AA19A7AA-1978-EFBE-4C80-A27FA53421E3}"/>
              </a:ext>
            </a:extLst>
          </p:cNvPr>
          <p:cNvSpPr txBox="1"/>
          <p:nvPr/>
        </p:nvSpPr>
        <p:spPr>
          <a:xfrm>
            <a:off x="7587048" y="3658599"/>
            <a:ext cx="3169442" cy="1282402"/>
          </a:xfrm>
          <a:prstGeom prst="rect">
            <a:avLst/>
          </a:prstGeom>
          <a:noFill/>
        </p:spPr>
        <p:txBody>
          <a:bodyPr wrap="square" rtlCol="0">
            <a:spAutoFit/>
          </a:bodyPr>
          <a:lstStyle/>
          <a:p>
            <a:pPr lvl="0">
              <a:lnSpc>
                <a:spcPts val="3200"/>
              </a:lnSpc>
            </a:pPr>
            <a:r>
              <a:rPr lang="en-GB" sz="5500" b="1" dirty="0">
                <a:solidFill>
                  <a:schemeClr val="bg1"/>
                </a:solidFill>
                <a:latin typeface="MrEavesXLSanOTHeavy" panose="020B0603060502020204" pitchFamily="34" charset="77"/>
              </a:rPr>
              <a:t>22%</a:t>
            </a:r>
            <a:r>
              <a:rPr lang="en-GB" sz="2000" b="1" dirty="0">
                <a:solidFill>
                  <a:schemeClr val="bg1"/>
                </a:solidFill>
                <a:latin typeface="MrEavesXLSanOTHeavy" panose="020B0603060502020204" pitchFamily="34" charset="77"/>
              </a:rPr>
              <a:t> </a:t>
            </a:r>
            <a:r>
              <a:rPr lang="en-GB" sz="2000" b="1" dirty="0">
                <a:solidFill>
                  <a:schemeClr val="bg1"/>
                </a:solidFill>
                <a:latin typeface="MrEavesXLSanOT" panose="020B0603060502020204" pitchFamily="34" charset="0"/>
              </a:rPr>
              <a:t>of parents say they aren’t happy most of the time (FSM parents 32%)</a:t>
            </a:r>
          </a:p>
        </p:txBody>
      </p:sp>
      <p:pic>
        <p:nvPicPr>
          <p:cNvPr id="12" name="Picture 11">
            <a:extLst>
              <a:ext uri="{FF2B5EF4-FFF2-40B4-BE49-F238E27FC236}">
                <a16:creationId xmlns:a16="http://schemas.microsoft.com/office/drawing/2014/main" id="{5EE02B75-C662-BA6F-13D9-E7D2707DFD05}"/>
              </a:ext>
            </a:extLst>
          </p:cNvPr>
          <p:cNvPicPr>
            <a:picLocks noChangeAspect="1"/>
          </p:cNvPicPr>
          <p:nvPr/>
        </p:nvPicPr>
        <p:blipFill>
          <a:blip r:embed="rId2"/>
          <a:stretch>
            <a:fillRect/>
          </a:stretch>
        </p:blipFill>
        <p:spPr>
          <a:xfrm>
            <a:off x="10225067" y="6257365"/>
            <a:ext cx="1556301" cy="346047"/>
          </a:xfrm>
          <a:prstGeom prst="rect">
            <a:avLst/>
          </a:prstGeom>
        </p:spPr>
      </p:pic>
      <p:pic>
        <p:nvPicPr>
          <p:cNvPr id="14" name="Picture 13">
            <a:extLst>
              <a:ext uri="{FF2B5EF4-FFF2-40B4-BE49-F238E27FC236}">
                <a16:creationId xmlns:a16="http://schemas.microsoft.com/office/drawing/2014/main" id="{4367161A-70BB-C42E-BBBE-317A733F099F}"/>
              </a:ext>
            </a:extLst>
          </p:cNvPr>
          <p:cNvPicPr>
            <a:picLocks noChangeAspect="1"/>
          </p:cNvPicPr>
          <p:nvPr/>
        </p:nvPicPr>
        <p:blipFill>
          <a:blip r:embed="rId3"/>
          <a:stretch>
            <a:fillRect/>
          </a:stretch>
        </p:blipFill>
        <p:spPr>
          <a:xfrm>
            <a:off x="10583831" y="3796587"/>
            <a:ext cx="1018436" cy="1020753"/>
          </a:xfrm>
          <a:prstGeom prst="rect">
            <a:avLst/>
          </a:prstGeom>
        </p:spPr>
      </p:pic>
    </p:spTree>
    <p:extLst>
      <p:ext uri="{BB962C8B-B14F-4D97-AF65-F5344CB8AC3E}">
        <p14:creationId xmlns:p14="http://schemas.microsoft.com/office/powerpoint/2010/main" val="5146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A3FF5-BD62-A7B9-2B1F-8967822DCD5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AC55773-4A4D-E1BC-C0DD-04E4E0484353}"/>
              </a:ext>
            </a:extLst>
          </p:cNvPr>
          <p:cNvSpPr/>
          <p:nvPr/>
        </p:nvSpPr>
        <p:spPr>
          <a:xfrm>
            <a:off x="0" y="5920636"/>
            <a:ext cx="12192000" cy="937364"/>
          </a:xfrm>
          <a:prstGeom prst="rect">
            <a:avLst/>
          </a:prstGeom>
          <a:solidFill>
            <a:srgbClr val="E73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3AF9C5B-F219-56AB-86F7-E784E1B2E42F}"/>
              </a:ext>
            </a:extLst>
          </p:cNvPr>
          <p:cNvSpPr txBox="1"/>
          <p:nvPr/>
        </p:nvSpPr>
        <p:spPr>
          <a:xfrm>
            <a:off x="5677007" y="1230102"/>
            <a:ext cx="5717824" cy="2501198"/>
          </a:xfrm>
          <a:prstGeom prst="rect">
            <a:avLst/>
          </a:prstGeom>
          <a:noFill/>
        </p:spPr>
        <p:txBody>
          <a:bodyPr wrap="square" rtlCol="0">
            <a:spAutoFit/>
          </a:bodyPr>
          <a:lstStyle/>
          <a:p>
            <a:pPr marL="285750" indent="-285750">
              <a:lnSpc>
                <a:spcPts val="3200"/>
              </a:lnSpc>
              <a:buFont typeface="Arial" panose="020B0604020202020204" pitchFamily="34" charset="0"/>
              <a:buChar char="•"/>
            </a:pPr>
            <a:r>
              <a:rPr lang="en-GB" sz="2000" b="1" dirty="0">
                <a:solidFill>
                  <a:prstClr val="black"/>
                </a:solidFill>
                <a:latin typeface="MrEavesXLSanOT" panose="020B0603060502020204" pitchFamily="34" charset="0"/>
              </a:rPr>
              <a:t>Almost one in four </a:t>
            </a:r>
            <a:r>
              <a:rPr lang="en-GB" sz="1600" dirty="0">
                <a:solidFill>
                  <a:prstClr val="black"/>
                </a:solidFill>
                <a:latin typeface="MrEavesXLSanOT" panose="020B0603060502020204" pitchFamily="34" charset="0"/>
              </a:rPr>
              <a:t>parents with poor mental health have missed work in the last year</a:t>
            </a:r>
          </a:p>
          <a:p>
            <a:pPr marL="285750" lvl="0" indent="-285750">
              <a:lnSpc>
                <a:spcPts val="3200"/>
              </a:lnSpc>
              <a:buFont typeface="Arial" panose="020B0604020202020204" pitchFamily="34" charset="0"/>
              <a:buChar char="•"/>
            </a:pPr>
            <a:r>
              <a:rPr lang="en-GB" sz="2000" b="1" dirty="0">
                <a:solidFill>
                  <a:prstClr val="black"/>
                </a:solidFill>
                <a:latin typeface="MrEavesXLSanOT" panose="020B0603060502020204" pitchFamily="34" charset="0"/>
              </a:rPr>
              <a:t>One in six </a:t>
            </a:r>
            <a:r>
              <a:rPr lang="en-GB" sz="1600" dirty="0">
                <a:solidFill>
                  <a:prstClr val="black"/>
                </a:solidFill>
                <a:latin typeface="MrEavesXLSanOT" panose="020B0603060502020204" pitchFamily="34" charset="0"/>
              </a:rPr>
              <a:t>(16%) parents say their own mental and physical health is a barrier to doing family activities (FSM 34%) </a:t>
            </a:r>
          </a:p>
          <a:p>
            <a:pPr marL="285750" lvl="0" indent="-285750">
              <a:lnSpc>
                <a:spcPts val="3200"/>
              </a:lnSpc>
              <a:buFont typeface="Arial" panose="020B0604020202020204" pitchFamily="34" charset="0"/>
              <a:buChar char="•"/>
            </a:pPr>
            <a:r>
              <a:rPr lang="en-GB" sz="2000" b="1" dirty="0">
                <a:solidFill>
                  <a:prstClr val="black"/>
                </a:solidFill>
                <a:latin typeface="MrEavesXLSanOT" panose="020B0603060502020204" pitchFamily="34" charset="0"/>
              </a:rPr>
              <a:t>One in ten </a:t>
            </a:r>
            <a:r>
              <a:rPr lang="en-GB" sz="1600" dirty="0">
                <a:solidFill>
                  <a:prstClr val="black"/>
                </a:solidFill>
                <a:latin typeface="MrEavesXLSanOT" panose="020B0603060502020204" pitchFamily="34" charset="0"/>
              </a:rPr>
              <a:t>parents say their child’s mental and physical health is a barrier to doing family activities (FSM 20%) </a:t>
            </a:r>
          </a:p>
        </p:txBody>
      </p:sp>
      <p:pic>
        <p:nvPicPr>
          <p:cNvPr id="10" name="Picture 9">
            <a:extLst>
              <a:ext uri="{FF2B5EF4-FFF2-40B4-BE49-F238E27FC236}">
                <a16:creationId xmlns:a16="http://schemas.microsoft.com/office/drawing/2014/main" id="{E19880BE-9D26-1D88-C65A-8C508801781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5308171" cy="5920636"/>
          </a:xfrm>
          <a:prstGeom prst="rect">
            <a:avLst/>
          </a:prstGeom>
        </p:spPr>
      </p:pic>
      <p:pic>
        <p:nvPicPr>
          <p:cNvPr id="13" name="Picture 12">
            <a:extLst>
              <a:ext uri="{FF2B5EF4-FFF2-40B4-BE49-F238E27FC236}">
                <a16:creationId xmlns:a16="http://schemas.microsoft.com/office/drawing/2014/main" id="{5D641559-367F-84B8-2BEE-FC95B4622C99}"/>
              </a:ext>
            </a:extLst>
          </p:cNvPr>
          <p:cNvPicPr>
            <a:picLocks noChangeAspect="1"/>
          </p:cNvPicPr>
          <p:nvPr/>
        </p:nvPicPr>
        <p:blipFill>
          <a:blip r:embed="rId3"/>
          <a:stretch>
            <a:fillRect/>
          </a:stretch>
        </p:blipFill>
        <p:spPr>
          <a:xfrm>
            <a:off x="10225067" y="6257365"/>
            <a:ext cx="1556301" cy="346047"/>
          </a:xfrm>
          <a:prstGeom prst="rect">
            <a:avLst/>
          </a:prstGeom>
        </p:spPr>
      </p:pic>
    </p:spTree>
    <p:extLst>
      <p:ext uri="{BB962C8B-B14F-4D97-AF65-F5344CB8AC3E}">
        <p14:creationId xmlns:p14="http://schemas.microsoft.com/office/powerpoint/2010/main" val="1164432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9859B037041F4D98A9F604C4C16EFC" ma:contentTypeVersion="15" ma:contentTypeDescription="Create a new document." ma:contentTypeScope="" ma:versionID="395689f31a0a6d81d21ebfbb377fc59d">
  <xsd:schema xmlns:xsd="http://www.w3.org/2001/XMLSchema" xmlns:xs="http://www.w3.org/2001/XMLSchema" xmlns:p="http://schemas.microsoft.com/office/2006/metadata/properties" xmlns:ns2="e5875975-3d7c-466a-84c4-58b5f0d8337e" xmlns:ns3="45330f51-b9db-465d-a7b0-be73e59e52f4" targetNamespace="http://schemas.microsoft.com/office/2006/metadata/properties" ma:root="true" ma:fieldsID="fd8a67541c2b6743d439898c4d1b1224" ns2:_="" ns3:_="">
    <xsd:import namespace="e5875975-3d7c-466a-84c4-58b5f0d8337e"/>
    <xsd:import namespace="45330f51-b9db-465d-a7b0-be73e59e52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75975-3d7c-466a-84c4-58b5f0d83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0615149-aa6c-4c85-bf37-8dbbc4d971f4"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330f51-b9db-465d-a7b0-be73e59e52f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eef22d4-0a8a-4872-a63e-242f759bfff6}" ma:internalName="TaxCatchAll" ma:showField="CatchAllData" ma:web="45330f51-b9db-465d-a7b0-be73e59e52f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F7B94D-3757-4E0C-B466-61C9CA738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875975-3d7c-466a-84c4-58b5f0d8337e"/>
    <ds:schemaRef ds:uri="45330f51-b9db-465d-a7b0-be73e59e52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0F595C-F8CD-4C94-AB20-9D57C9E07E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1730</TotalTime>
  <Words>3103</Words>
  <Application>Microsoft Macintosh PowerPoint</Application>
  <PresentationFormat>Widescreen</PresentationFormat>
  <Paragraphs>172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MrEavesXLSanOT</vt:lpstr>
      <vt:lpstr>MrEavesXLSanOTHeavy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Tuck</dc:creator>
  <cp:lastModifiedBy>Anna Tuck</cp:lastModifiedBy>
  <cp:revision>139</cp:revision>
  <dcterms:created xsi:type="dcterms:W3CDTF">2024-05-16T14:33:53Z</dcterms:created>
  <dcterms:modified xsi:type="dcterms:W3CDTF">2024-10-07T11:37:41Z</dcterms:modified>
</cp:coreProperties>
</file>